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6" r:id="rId4"/>
    <p:sldId id="275" r:id="rId5"/>
    <p:sldId id="277" r:id="rId6"/>
    <p:sldId id="278" r:id="rId7"/>
    <p:sldId id="280" r:id="rId8"/>
    <p:sldId id="283" r:id="rId9"/>
    <p:sldId id="282" r:id="rId10"/>
    <p:sldId id="285" r:id="rId11"/>
    <p:sldId id="291" r:id="rId12"/>
    <p:sldId id="287" r:id="rId13"/>
    <p:sldId id="288" r:id="rId14"/>
    <p:sldId id="292" r:id="rId15"/>
    <p:sldId id="293" r:id="rId16"/>
    <p:sldId id="290" r:id="rId17"/>
    <p:sldId id="295" r:id="rId18"/>
    <p:sldId id="296"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9" autoAdjust="0"/>
    <p:restoredTop sz="94660"/>
  </p:normalViewPr>
  <p:slideViewPr>
    <p:cSldViewPr snapToGrid="0">
      <p:cViewPr varScale="1">
        <p:scale>
          <a:sx n="114" d="100"/>
          <a:sy n="114" d="100"/>
        </p:scale>
        <p:origin x="-22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0DC6BE83-9E12-C126-E779-490B32BCEEB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76" t="1574" b="61973"/>
          <a:stretch/>
        </p:blipFill>
        <p:spPr>
          <a:xfrm>
            <a:off x="-10027" y="-5640"/>
            <a:ext cx="12202027" cy="6863640"/>
          </a:xfrm>
          <a:prstGeom prst="rect">
            <a:avLst/>
          </a:prstGeom>
          <a:effectLst>
            <a:outerShdw dist="50800" dir="5400000" algn="ctr" rotWithShape="0">
              <a:srgbClr val="000000">
                <a:alpha val="0"/>
              </a:srgbClr>
            </a:outerShdw>
          </a:effectLst>
        </p:spPr>
      </p:pic>
      <p:sp>
        <p:nvSpPr>
          <p:cNvPr id="6" name="Freeform 5">
            <a:extLst>
              <a:ext uri="{FF2B5EF4-FFF2-40B4-BE49-F238E27FC236}">
                <a16:creationId xmlns="" xmlns:a16="http://schemas.microsoft.com/office/drawing/2014/main" id="{F3BB404B-DBB3-4966-2761-0DA8722666AA}"/>
              </a:ext>
            </a:extLst>
          </p:cNvPr>
          <p:cNvSpPr>
            <a:spLocks/>
          </p:cNvSpPr>
          <p:nvPr userDrawn="1"/>
        </p:nvSpPr>
        <p:spPr bwMode="auto">
          <a:xfrm>
            <a:off x="69778" y="4432519"/>
            <a:ext cx="6362487" cy="2337896"/>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noFill/>
          <a:ln w="6350">
            <a:solidFill>
              <a:srgbClr val="002060">
                <a:alpha val="67000"/>
              </a:srgbClr>
            </a:solidFill>
          </a:ln>
        </p:spPr>
        <p:txBody>
          <a:bodyPr vert="horz" wrap="square" lIns="68580" tIns="34290" rIns="68580" bIns="34290" numCol="1" anchor="t" anchorCtr="0" compatLnSpc="1">
            <a:prstTxWarp prst="textNoShape">
              <a:avLst/>
            </a:prstTxWarp>
          </a:bodyPr>
          <a:lstStyle/>
          <a:p>
            <a:pPr>
              <a:buNone/>
            </a:pPr>
            <a:endParaRPr lang="zh-CN" altLang="en-US" sz="1200" b="1" dirty="0">
              <a:latin typeface="+mn-ea"/>
              <a:cs typeface="+mn-ea"/>
            </a:endParaRPr>
          </a:p>
        </p:txBody>
      </p:sp>
      <p:sp>
        <p:nvSpPr>
          <p:cNvPr id="7" name="矩形 6">
            <a:extLst>
              <a:ext uri="{FF2B5EF4-FFF2-40B4-BE49-F238E27FC236}">
                <a16:creationId xmlns="" xmlns:a16="http://schemas.microsoft.com/office/drawing/2014/main" id="{FF997877-BED9-68AF-D7BA-F3614836EEEF}"/>
              </a:ext>
            </a:extLst>
          </p:cNvPr>
          <p:cNvSpPr/>
          <p:nvPr userDrawn="1"/>
        </p:nvSpPr>
        <p:spPr>
          <a:xfrm>
            <a:off x="0" y="0"/>
            <a:ext cx="12202027" cy="6863640"/>
          </a:xfrm>
          <a:prstGeom prst="rect">
            <a:avLst/>
          </a:prstGeom>
          <a:solidFill>
            <a:schemeClr val="bg1">
              <a:lumMod val="95000"/>
              <a:alpha val="37000"/>
            </a:schemeClr>
          </a:solidFill>
          <a:ln>
            <a:noFill/>
          </a:ln>
          <a:effectLst>
            <a:outerShdw blurRad="50800" dist="50800" dir="54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圆角矩形 17">
            <a:extLst>
              <a:ext uri="{FF2B5EF4-FFF2-40B4-BE49-F238E27FC236}">
                <a16:creationId xmlns="" xmlns:a16="http://schemas.microsoft.com/office/drawing/2014/main" id="{F278AAB0-88CB-2F58-9A6B-39E155667AF4}"/>
              </a:ext>
            </a:extLst>
          </p:cNvPr>
          <p:cNvSpPr/>
          <p:nvPr userDrawn="1"/>
        </p:nvSpPr>
        <p:spPr>
          <a:xfrm>
            <a:off x="1371012" y="1966404"/>
            <a:ext cx="9531956" cy="1347758"/>
          </a:xfrm>
          <a:prstGeom prst="round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2000" dirty="0">
              <a:solidFill>
                <a:schemeClr val="tx2"/>
              </a:solidFill>
              <a:latin typeface="+mn-ea"/>
              <a:cs typeface="+mn-ea"/>
            </a:endParaRPr>
          </a:p>
        </p:txBody>
      </p:sp>
      <p:sp>
        <p:nvSpPr>
          <p:cNvPr id="9" name="Freeform 5">
            <a:extLst>
              <a:ext uri="{FF2B5EF4-FFF2-40B4-BE49-F238E27FC236}">
                <a16:creationId xmlns="" xmlns:a16="http://schemas.microsoft.com/office/drawing/2014/main" id="{69DF78DD-B37A-94B4-2A14-AD9DEC3A79DB}"/>
              </a:ext>
            </a:extLst>
          </p:cNvPr>
          <p:cNvSpPr>
            <a:spLocks/>
          </p:cNvSpPr>
          <p:nvPr userDrawn="1"/>
        </p:nvSpPr>
        <p:spPr bwMode="auto">
          <a:xfrm>
            <a:off x="3167043"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0" name="Freeform 5">
            <a:extLst>
              <a:ext uri="{FF2B5EF4-FFF2-40B4-BE49-F238E27FC236}">
                <a16:creationId xmlns="" xmlns:a16="http://schemas.microsoft.com/office/drawing/2014/main" id="{A889251B-8215-14A9-0DF1-D2EC14679B71}"/>
              </a:ext>
            </a:extLst>
          </p:cNvPr>
          <p:cNvSpPr>
            <a:spLocks/>
          </p:cNvSpPr>
          <p:nvPr userDrawn="1"/>
        </p:nvSpPr>
        <p:spPr bwMode="auto">
          <a:xfrm>
            <a:off x="4963074"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1" name="Freeform 5">
            <a:extLst>
              <a:ext uri="{FF2B5EF4-FFF2-40B4-BE49-F238E27FC236}">
                <a16:creationId xmlns="" xmlns:a16="http://schemas.microsoft.com/office/drawing/2014/main" id="{BF0FDCF3-BF98-E824-1504-5C624B456D55}"/>
              </a:ext>
            </a:extLst>
          </p:cNvPr>
          <p:cNvSpPr>
            <a:spLocks/>
          </p:cNvSpPr>
          <p:nvPr userDrawn="1"/>
        </p:nvSpPr>
        <p:spPr bwMode="auto">
          <a:xfrm>
            <a:off x="6759105"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a:solidFill>
                <a:schemeClr val="tx2"/>
              </a:solidFill>
              <a:latin typeface="+mn-ea"/>
              <a:cs typeface="+mn-ea"/>
            </a:endParaRPr>
          </a:p>
        </p:txBody>
      </p:sp>
      <p:sp>
        <p:nvSpPr>
          <p:cNvPr id="12" name="Freeform 5">
            <a:extLst>
              <a:ext uri="{FF2B5EF4-FFF2-40B4-BE49-F238E27FC236}">
                <a16:creationId xmlns="" xmlns:a16="http://schemas.microsoft.com/office/drawing/2014/main" id="{E27E49B8-13E3-08C4-11F7-4E5B311DD838}"/>
              </a:ext>
            </a:extLst>
          </p:cNvPr>
          <p:cNvSpPr>
            <a:spLocks/>
          </p:cNvSpPr>
          <p:nvPr userDrawn="1"/>
        </p:nvSpPr>
        <p:spPr bwMode="auto">
          <a:xfrm>
            <a:off x="1371012" y="2247391"/>
            <a:ext cx="2341924" cy="97279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gradFill flip="none" rotWithShape="1">
            <a:gsLst>
              <a:gs pos="0">
                <a:schemeClr val="bg1"/>
              </a:gs>
              <a:gs pos="36000">
                <a:schemeClr val="bg1"/>
              </a:gs>
              <a:gs pos="100000">
                <a:srgbClr val="C7C7C7"/>
              </a:gs>
            </a:gsLst>
            <a:lin ang="13500000" scaled="1"/>
            <a:tileRect/>
          </a:gradFill>
          <a:ln w="12700">
            <a:solidFill>
              <a:schemeClr val="bg2"/>
            </a:solidFill>
          </a:ln>
          <a:effectLst>
            <a:outerShdw blurRad="419100" dist="330200" dir="2700000" sx="80000" sy="80000" algn="tl" rotWithShape="0">
              <a:srgbClr val="618E8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endParaRPr lang="zh-CN" altLang="en-US" sz="1200" dirty="0">
              <a:solidFill>
                <a:schemeClr val="tx2"/>
              </a:solidFill>
              <a:latin typeface="+mn-ea"/>
              <a:cs typeface="+mn-ea"/>
            </a:endParaRPr>
          </a:p>
        </p:txBody>
      </p:sp>
      <p:sp>
        <p:nvSpPr>
          <p:cNvPr id="13" name="Freeform 5">
            <a:extLst>
              <a:ext uri="{FF2B5EF4-FFF2-40B4-BE49-F238E27FC236}">
                <a16:creationId xmlns="" xmlns:a16="http://schemas.microsoft.com/office/drawing/2014/main" id="{6C8B3144-D3A5-1A5E-5366-C3C6568FDA71}"/>
              </a:ext>
            </a:extLst>
          </p:cNvPr>
          <p:cNvSpPr>
            <a:spLocks/>
          </p:cNvSpPr>
          <p:nvPr userDrawn="1"/>
        </p:nvSpPr>
        <p:spPr bwMode="auto">
          <a:xfrm>
            <a:off x="1370058" y="5081757"/>
            <a:ext cx="2892228" cy="1062749"/>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bg1">
              <a:alpha val="10000"/>
            </a:schemeClr>
          </a:solidFill>
          <a:ln>
            <a:noFill/>
          </a:ln>
        </p:spPr>
        <p:txBody>
          <a:bodyPr vert="horz" wrap="square" lIns="68580" tIns="34290" rIns="68580" bIns="34290" numCol="1" anchor="t" anchorCtr="0" compatLnSpc="1">
            <a:prstTxWarp prst="textNoShape">
              <a:avLst/>
            </a:prstTxWarp>
          </a:bodyPr>
          <a:lstStyle/>
          <a:p>
            <a:pPr>
              <a:buNone/>
            </a:pPr>
            <a:endParaRPr lang="zh-CN" altLang="en-US" sz="1200" b="1" dirty="0">
              <a:latin typeface="+mn-ea"/>
              <a:cs typeface="+mn-ea"/>
            </a:endParaRPr>
          </a:p>
        </p:txBody>
      </p:sp>
      <p:sp>
        <p:nvSpPr>
          <p:cNvPr id="14" name="Freeform 5">
            <a:extLst>
              <a:ext uri="{FF2B5EF4-FFF2-40B4-BE49-F238E27FC236}">
                <a16:creationId xmlns="" xmlns:a16="http://schemas.microsoft.com/office/drawing/2014/main" id="{2EBB21F9-FA18-24AB-0432-5B42E777CD3F}"/>
              </a:ext>
            </a:extLst>
          </p:cNvPr>
          <p:cNvSpPr>
            <a:spLocks/>
          </p:cNvSpPr>
          <p:nvPr userDrawn="1"/>
        </p:nvSpPr>
        <p:spPr bwMode="auto">
          <a:xfrm>
            <a:off x="1451565" y="5008958"/>
            <a:ext cx="2674697" cy="98281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chemeClr val="bg1">
              <a:alpha val="20000"/>
            </a:schemeClr>
          </a:solidFill>
          <a:ln>
            <a:noFill/>
          </a:ln>
        </p:spPr>
        <p:txBody>
          <a:bodyPr vert="horz" wrap="square" lIns="68580" tIns="34290" rIns="68580" bIns="34290" numCol="1" anchor="t" anchorCtr="0" compatLnSpc="1">
            <a:prstTxWarp prst="textNoShape">
              <a:avLst/>
            </a:prstTxWarp>
          </a:bodyPr>
          <a:lstStyle/>
          <a:p>
            <a:pPr>
              <a:buNone/>
            </a:pPr>
            <a:endParaRPr lang="zh-CN" altLang="en-US" sz="1200" b="1">
              <a:latin typeface="+mn-ea"/>
              <a:cs typeface="+mn-ea"/>
            </a:endParaRPr>
          </a:p>
        </p:txBody>
      </p:sp>
      <p:sp>
        <p:nvSpPr>
          <p:cNvPr id="15" name="Freeform 5">
            <a:extLst>
              <a:ext uri="{FF2B5EF4-FFF2-40B4-BE49-F238E27FC236}">
                <a16:creationId xmlns="" xmlns:a16="http://schemas.microsoft.com/office/drawing/2014/main" id="{BC6F3449-2320-5584-516B-74D50FEAE400}"/>
              </a:ext>
            </a:extLst>
          </p:cNvPr>
          <p:cNvSpPr>
            <a:spLocks/>
          </p:cNvSpPr>
          <p:nvPr userDrawn="1"/>
        </p:nvSpPr>
        <p:spPr bwMode="auto">
          <a:xfrm>
            <a:off x="1539350" y="4926583"/>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397099"/>
          </a:solidFill>
          <a:ln w="12700">
            <a:solidFill>
              <a:schemeClr val="bg1"/>
            </a:solidFill>
          </a:ln>
          <a:effectLst>
            <a:outerShdw blurRad="419100" dist="330200" dir="2700000" sx="80000" sy="80000" algn="tl" rotWithShape="0">
              <a:srgbClr val="3F6C8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6" name="Freeform 5">
            <a:extLst>
              <a:ext uri="{FF2B5EF4-FFF2-40B4-BE49-F238E27FC236}">
                <a16:creationId xmlns="" xmlns:a16="http://schemas.microsoft.com/office/drawing/2014/main" id="{36A478B8-FD0C-6F6B-BA74-B6F7724A1E89}"/>
              </a:ext>
            </a:extLst>
          </p:cNvPr>
          <p:cNvSpPr>
            <a:spLocks/>
          </p:cNvSpPr>
          <p:nvPr userDrawn="1"/>
        </p:nvSpPr>
        <p:spPr bwMode="auto">
          <a:xfrm>
            <a:off x="1539350" y="4539332"/>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54939B"/>
          </a:solidFill>
          <a:ln w="12700">
            <a:solidFill>
              <a:schemeClr val="bg2"/>
            </a:solidFill>
          </a:ln>
          <a:effectLst>
            <a:outerShdw blurRad="279400" dist="419100" dir="2700000" algn="tl"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7" name="Freeform 5">
            <a:extLst>
              <a:ext uri="{FF2B5EF4-FFF2-40B4-BE49-F238E27FC236}">
                <a16:creationId xmlns="" xmlns:a16="http://schemas.microsoft.com/office/drawing/2014/main" id="{9DCCC035-E73B-E5C9-31FA-00CEC11F31A0}"/>
              </a:ext>
            </a:extLst>
          </p:cNvPr>
          <p:cNvSpPr>
            <a:spLocks/>
          </p:cNvSpPr>
          <p:nvPr userDrawn="1"/>
        </p:nvSpPr>
        <p:spPr bwMode="auto">
          <a:xfrm>
            <a:off x="1539350" y="4133069"/>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BFDAE9"/>
          </a:solidFill>
          <a:ln w="12700">
            <a:solidFill>
              <a:schemeClr val="bg1"/>
            </a:solidFill>
          </a:ln>
          <a:effectLst>
            <a:outerShdw blurRad="419100" dist="330200" dir="2700000" sx="80000" sy="80000" algn="tl" rotWithShape="0">
              <a:srgbClr val="3F6C8C"/>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8" name="Freeform 5">
            <a:extLst>
              <a:ext uri="{FF2B5EF4-FFF2-40B4-BE49-F238E27FC236}">
                <a16:creationId xmlns="" xmlns:a16="http://schemas.microsoft.com/office/drawing/2014/main" id="{1D32D974-6CF1-DCE2-47C1-BC82910DBEE3}"/>
              </a:ext>
            </a:extLst>
          </p:cNvPr>
          <p:cNvSpPr>
            <a:spLocks/>
          </p:cNvSpPr>
          <p:nvPr userDrawn="1"/>
        </p:nvSpPr>
        <p:spPr bwMode="auto">
          <a:xfrm>
            <a:off x="1539350" y="3764828"/>
            <a:ext cx="2440407" cy="896728"/>
          </a:xfrm>
          <a:custGeom>
            <a:avLst/>
            <a:gdLst>
              <a:gd name="T0" fmla="*/ 21 w 1006"/>
              <a:gd name="T1" fmla="*/ 197 h 368"/>
              <a:gd name="T2" fmla="*/ 21 w 1006"/>
              <a:gd name="T3" fmla="*/ 170 h 368"/>
              <a:gd name="T4" fmla="*/ 466 w 1006"/>
              <a:gd name="T5" fmla="*/ 7 h 368"/>
              <a:gd name="T6" fmla="*/ 541 w 1006"/>
              <a:gd name="T7" fmla="*/ 7 h 368"/>
              <a:gd name="T8" fmla="*/ 986 w 1006"/>
              <a:gd name="T9" fmla="*/ 170 h 368"/>
              <a:gd name="T10" fmla="*/ 986 w 1006"/>
              <a:gd name="T11" fmla="*/ 197 h 368"/>
              <a:gd name="T12" fmla="*/ 541 w 1006"/>
              <a:gd name="T13" fmla="*/ 360 h 368"/>
              <a:gd name="T14" fmla="*/ 466 w 1006"/>
              <a:gd name="T15" fmla="*/ 360 h 368"/>
              <a:gd name="T16" fmla="*/ 21 w 1006"/>
              <a:gd name="T17" fmla="*/ 19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6" h="368">
                <a:moveTo>
                  <a:pt x="21" y="197"/>
                </a:moveTo>
                <a:cubicBezTo>
                  <a:pt x="0" y="190"/>
                  <a:pt x="0" y="178"/>
                  <a:pt x="21" y="170"/>
                </a:cubicBezTo>
                <a:cubicBezTo>
                  <a:pt x="466" y="7"/>
                  <a:pt x="466" y="7"/>
                  <a:pt x="466" y="7"/>
                </a:cubicBezTo>
                <a:cubicBezTo>
                  <a:pt x="487" y="0"/>
                  <a:pt x="520" y="0"/>
                  <a:pt x="541" y="7"/>
                </a:cubicBezTo>
                <a:cubicBezTo>
                  <a:pt x="986" y="170"/>
                  <a:pt x="986" y="170"/>
                  <a:pt x="986" y="170"/>
                </a:cubicBezTo>
                <a:cubicBezTo>
                  <a:pt x="1006" y="178"/>
                  <a:pt x="1006" y="190"/>
                  <a:pt x="986" y="197"/>
                </a:cubicBezTo>
                <a:cubicBezTo>
                  <a:pt x="541" y="360"/>
                  <a:pt x="541" y="360"/>
                  <a:pt x="541" y="360"/>
                </a:cubicBezTo>
                <a:cubicBezTo>
                  <a:pt x="520" y="368"/>
                  <a:pt x="487" y="368"/>
                  <a:pt x="466" y="360"/>
                </a:cubicBezTo>
                <a:lnTo>
                  <a:pt x="21" y="197"/>
                </a:lnTo>
                <a:close/>
              </a:path>
            </a:pathLst>
          </a:custGeom>
          <a:solidFill>
            <a:srgbClr val="2C8A5B"/>
          </a:solidFill>
          <a:ln w="12700">
            <a:solidFill>
              <a:schemeClr val="bg2"/>
            </a:solidFill>
          </a:ln>
          <a:effectLst>
            <a:outerShdw blurRad="279400" dist="419100" dir="2700000" algn="tl"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sz="1200" b="1" dirty="0">
              <a:latin typeface="+mn-ea"/>
              <a:cs typeface="+mn-ea"/>
            </a:endParaRPr>
          </a:p>
        </p:txBody>
      </p:sp>
      <p:sp>
        <p:nvSpPr>
          <p:cNvPr id="19" name="TextBox 64">
            <a:extLst>
              <a:ext uri="{FF2B5EF4-FFF2-40B4-BE49-F238E27FC236}">
                <a16:creationId xmlns="" xmlns:a16="http://schemas.microsoft.com/office/drawing/2014/main" id="{922DE3E7-2070-8E7E-196D-0702DAEC438B}"/>
              </a:ext>
            </a:extLst>
          </p:cNvPr>
          <p:cNvSpPr txBox="1">
            <a:spLocks noChangeArrowheads="1"/>
          </p:cNvSpPr>
          <p:nvPr userDrawn="1"/>
        </p:nvSpPr>
        <p:spPr bwMode="auto">
          <a:xfrm>
            <a:off x="7600273" y="6063429"/>
            <a:ext cx="3880884" cy="58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indent="0">
              <a:buNone/>
            </a:pPr>
            <a:r>
              <a:rPr lang="zh-CN" altLang="en-US" sz="3200" kern="1200" dirty="0">
                <a:solidFill>
                  <a:schemeClr val="accent5">
                    <a:lumMod val="50000"/>
                  </a:schemeClr>
                </a:solidFill>
                <a:latin typeface="华文新魏" panose="02010800040101010101" pitchFamily="2" charset="-122"/>
                <a:ea typeface="华文新魏" panose="02010800040101010101" pitchFamily="2" charset="-122"/>
                <a:cs typeface="+mn-ea"/>
              </a:rPr>
              <a:t>北京理工大学出版社</a:t>
            </a:r>
          </a:p>
        </p:txBody>
      </p:sp>
      <p:sp>
        <p:nvSpPr>
          <p:cNvPr id="20" name="矩形 19">
            <a:extLst>
              <a:ext uri="{FF2B5EF4-FFF2-40B4-BE49-F238E27FC236}">
                <a16:creationId xmlns="" xmlns:a16="http://schemas.microsoft.com/office/drawing/2014/main" id="{7697BBED-0D55-CADC-F6F5-C9A6B6101734}"/>
              </a:ext>
            </a:extLst>
          </p:cNvPr>
          <p:cNvSpPr/>
          <p:nvPr userDrawn="1"/>
        </p:nvSpPr>
        <p:spPr>
          <a:xfrm>
            <a:off x="1640882" y="2131683"/>
            <a:ext cx="8754077" cy="923330"/>
          </a:xfrm>
          <a:prstGeom prst="rect">
            <a:avLst/>
          </a:prstGeom>
        </p:spPr>
        <p:txBody>
          <a:bodyPr wrap="square">
            <a:spAutoFit/>
          </a:bodyPr>
          <a:lstStyle/>
          <a:p>
            <a:pPr algn="dist">
              <a:buNone/>
            </a:pPr>
            <a:r>
              <a:rPr lang="zh-CN" altLang="en-US" sz="5400" dirty="0">
                <a:ln w="17780" cmpd="sng">
                  <a:noFill/>
                  <a:prstDash val="solid"/>
                  <a:miter lim="800000"/>
                </a:ln>
                <a:solidFill>
                  <a:srgbClr val="002060"/>
                </a:solidFill>
                <a:latin typeface="经典特宋简" panose="02010609010101010101" pitchFamily="49" charset="-122"/>
                <a:ea typeface="经典特宋简" panose="02010609010101010101" pitchFamily="49" charset="-122"/>
                <a:cs typeface="经典特宋简" panose="02010609010101010101" pitchFamily="49" charset="-122"/>
              </a:rPr>
              <a:t>机械测量与测绘技术</a:t>
            </a:r>
          </a:p>
        </p:txBody>
      </p:sp>
      <p:sp>
        <p:nvSpPr>
          <p:cNvPr id="21" name="TextBox 64">
            <a:extLst>
              <a:ext uri="{FF2B5EF4-FFF2-40B4-BE49-F238E27FC236}">
                <a16:creationId xmlns="" xmlns:a16="http://schemas.microsoft.com/office/drawing/2014/main" id="{A700D41B-1E83-02EB-1989-57BD5FF03B4D}"/>
              </a:ext>
            </a:extLst>
          </p:cNvPr>
          <p:cNvSpPr txBox="1">
            <a:spLocks noChangeArrowheads="1"/>
          </p:cNvSpPr>
          <p:nvPr userDrawn="1"/>
        </p:nvSpPr>
        <p:spPr bwMode="auto">
          <a:xfrm>
            <a:off x="462972" y="498245"/>
            <a:ext cx="4374842" cy="584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indent="0">
              <a:buNone/>
            </a:pPr>
            <a:r>
              <a:rPr lang="zh-CN" altLang="en-US" sz="3200" dirty="0">
                <a:solidFill>
                  <a:schemeClr val="accent5">
                    <a:lumMod val="50000"/>
                  </a:schemeClr>
                </a:solidFill>
                <a:latin typeface="华文新魏" panose="02010800040101010101" pitchFamily="2" charset="-122"/>
                <a:ea typeface="华文新魏" panose="02010800040101010101" pitchFamily="2" charset="-122"/>
                <a:cs typeface="+mn-ea"/>
              </a:rPr>
              <a:t>江苏联合职业技术学院</a:t>
            </a:r>
          </a:p>
        </p:txBody>
      </p:sp>
      <p:pic>
        <p:nvPicPr>
          <p:cNvPr id="4" name="图片 3">
            <a:extLst>
              <a:ext uri="{FF2B5EF4-FFF2-40B4-BE49-F238E27FC236}">
                <a16:creationId xmlns="" xmlns:a16="http://schemas.microsoft.com/office/drawing/2014/main" id="{92EC1897-527E-823D-143D-018E67FB49B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3999" r="79136"/>
          <a:stretch/>
        </p:blipFill>
        <p:spPr>
          <a:xfrm>
            <a:off x="10906593" y="44735"/>
            <a:ext cx="1285407" cy="1128104"/>
          </a:xfrm>
          <a:prstGeom prst="rect">
            <a:avLst/>
          </a:prstGeom>
        </p:spPr>
      </p:pic>
    </p:spTree>
    <p:extLst>
      <p:ext uri="{BB962C8B-B14F-4D97-AF65-F5344CB8AC3E}">
        <p14:creationId xmlns:p14="http://schemas.microsoft.com/office/powerpoint/2010/main" val="10515096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5A87EFB-BC2D-F465-4826-15D0D835A84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CF66EB9A-631B-9393-D85A-260602184F4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ACCE1402-95C3-1BA6-2EC4-C2C7E6F23217}"/>
              </a:ext>
            </a:extLst>
          </p:cNvPr>
          <p:cNvSpPr>
            <a:spLocks noGrp="1"/>
          </p:cNvSpPr>
          <p:nvPr>
            <p:ph type="dt" sz="half" idx="10"/>
          </p:nvPr>
        </p:nvSpPr>
        <p:spPr/>
        <p:txBody>
          <a:bodyPr/>
          <a:lstStyle/>
          <a:p>
            <a:fld id="{61F5B228-E2BF-45DF-AB45-44C26D0A4837}" type="datetimeFigureOut">
              <a:rPr lang="zh-CN" altLang="en-US" smtClean="0"/>
              <a:t>2022/10/25</a:t>
            </a:fld>
            <a:endParaRPr lang="zh-CN" altLang="en-US"/>
          </a:p>
        </p:txBody>
      </p:sp>
      <p:sp>
        <p:nvSpPr>
          <p:cNvPr id="5" name="页脚占位符 4">
            <a:extLst>
              <a:ext uri="{FF2B5EF4-FFF2-40B4-BE49-F238E27FC236}">
                <a16:creationId xmlns="" xmlns:a16="http://schemas.microsoft.com/office/drawing/2014/main" id="{46F29229-E11B-D430-5E45-DB4BA3C09C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2A5F349-FB3E-BD15-8957-BE59798B0CA9}"/>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3327698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63586E7A-38DF-F2FA-4EF5-88E19AA3114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83C6558E-F71D-4CA8-AACF-84EC84D5B4D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219AC1D6-B5C6-4154-857D-552AAB1E2633}"/>
              </a:ext>
            </a:extLst>
          </p:cNvPr>
          <p:cNvSpPr>
            <a:spLocks noGrp="1"/>
          </p:cNvSpPr>
          <p:nvPr>
            <p:ph type="dt" sz="half" idx="10"/>
          </p:nvPr>
        </p:nvSpPr>
        <p:spPr/>
        <p:txBody>
          <a:bodyPr/>
          <a:lstStyle/>
          <a:p>
            <a:fld id="{61F5B228-E2BF-45DF-AB45-44C26D0A4837}" type="datetimeFigureOut">
              <a:rPr lang="zh-CN" altLang="en-US" smtClean="0"/>
              <a:t>2022/10/25</a:t>
            </a:fld>
            <a:endParaRPr lang="zh-CN" altLang="en-US"/>
          </a:p>
        </p:txBody>
      </p:sp>
      <p:sp>
        <p:nvSpPr>
          <p:cNvPr id="5" name="页脚占位符 4">
            <a:extLst>
              <a:ext uri="{FF2B5EF4-FFF2-40B4-BE49-F238E27FC236}">
                <a16:creationId xmlns="" xmlns:a16="http://schemas.microsoft.com/office/drawing/2014/main" id="{359E19E8-3791-B479-9C3F-D9CA085193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2CCC2C5-5149-86A9-6647-5F47E0D8D4B6}"/>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601724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213CA2F-62AA-7A38-4440-35EAFE84D2B6}"/>
              </a:ext>
            </a:extLst>
          </p:cNvPr>
          <p:cNvSpPr>
            <a:spLocks noGrp="1"/>
          </p:cNvSpPr>
          <p:nvPr>
            <p:ph type="title"/>
          </p:nvPr>
        </p:nvSpPr>
        <p:spPr>
          <a:xfrm>
            <a:off x="645468" y="787655"/>
            <a:ext cx="10865777" cy="415710"/>
          </a:xfrm>
        </p:spPr>
        <p:txBody>
          <a:bodyPr/>
          <a:lstStyle/>
          <a:p>
            <a:r>
              <a:rPr lang="zh-CN" altLang="en-US" dirty="0"/>
              <a:t>单击此处编辑母版标题样式</a:t>
            </a:r>
          </a:p>
        </p:txBody>
      </p:sp>
      <p:sp>
        <p:nvSpPr>
          <p:cNvPr id="3" name="内容占位符 2">
            <a:extLst>
              <a:ext uri="{FF2B5EF4-FFF2-40B4-BE49-F238E27FC236}">
                <a16:creationId xmlns="" xmlns:a16="http://schemas.microsoft.com/office/drawing/2014/main" id="{36B066D4-9BED-290C-E1EC-03A0429B2DAF}"/>
              </a:ext>
            </a:extLst>
          </p:cNvPr>
          <p:cNvSpPr>
            <a:spLocks noGrp="1"/>
          </p:cNvSpPr>
          <p:nvPr>
            <p:ph idx="1"/>
          </p:nvPr>
        </p:nvSpPr>
        <p:spPr>
          <a:xfrm>
            <a:off x="645468" y="1363485"/>
            <a:ext cx="10865776" cy="4813478"/>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F4E0A19C-FAE5-C3C3-0876-C4F28E63741C}"/>
              </a:ext>
            </a:extLst>
          </p:cNvPr>
          <p:cNvSpPr>
            <a:spLocks noGrp="1"/>
          </p:cNvSpPr>
          <p:nvPr>
            <p:ph type="dt" sz="half" idx="10"/>
          </p:nvPr>
        </p:nvSpPr>
        <p:spPr/>
        <p:txBody>
          <a:bodyPr/>
          <a:lstStyle/>
          <a:p>
            <a:fld id="{61F5B228-E2BF-45DF-AB45-44C26D0A4837}" type="datetimeFigureOut">
              <a:rPr lang="zh-CN" altLang="en-US" smtClean="0"/>
              <a:t>2022/10/25</a:t>
            </a:fld>
            <a:endParaRPr lang="zh-CN" altLang="en-US"/>
          </a:p>
        </p:txBody>
      </p:sp>
      <p:sp>
        <p:nvSpPr>
          <p:cNvPr id="5" name="页脚占位符 4">
            <a:extLst>
              <a:ext uri="{FF2B5EF4-FFF2-40B4-BE49-F238E27FC236}">
                <a16:creationId xmlns="" xmlns:a16="http://schemas.microsoft.com/office/drawing/2014/main" id="{D82A0729-3D0A-B5D1-F932-BF4CC7DF9F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517B537-17A3-F66B-7DC8-36BCDD01E0E2}"/>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
        <p:nvSpPr>
          <p:cNvPr id="17" name="矩形 7">
            <a:extLst>
              <a:ext uri="{FF2B5EF4-FFF2-40B4-BE49-F238E27FC236}">
                <a16:creationId xmlns="" xmlns:a16="http://schemas.microsoft.com/office/drawing/2014/main" id="{6DEF7231-C377-7775-3266-F9944A159FD5}"/>
              </a:ext>
            </a:extLst>
          </p:cNvPr>
          <p:cNvSpPr/>
          <p:nvPr userDrawn="1"/>
        </p:nvSpPr>
        <p:spPr>
          <a:xfrm>
            <a:off x="263679" y="141480"/>
            <a:ext cx="240030" cy="342900"/>
          </a:xfrm>
          <a:prstGeom prst="chevron">
            <a:avLst/>
          </a:prstGeom>
          <a:solidFill>
            <a:srgbClr val="397099"/>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8" name="矩形 8">
            <a:extLst>
              <a:ext uri="{FF2B5EF4-FFF2-40B4-BE49-F238E27FC236}">
                <a16:creationId xmlns="" xmlns:a16="http://schemas.microsoft.com/office/drawing/2014/main" id="{9DF4965E-DC45-3FE7-F2E8-F546F3457CC2}"/>
              </a:ext>
            </a:extLst>
          </p:cNvPr>
          <p:cNvSpPr/>
          <p:nvPr userDrawn="1"/>
        </p:nvSpPr>
        <p:spPr>
          <a:xfrm>
            <a:off x="455155" y="141480"/>
            <a:ext cx="190313" cy="342900"/>
          </a:xfrm>
          <a:prstGeom prst="chevron">
            <a:avLst>
              <a:gd name="adj" fmla="val 63313"/>
            </a:avLst>
          </a:prstGeom>
          <a:solidFill>
            <a:srgbClr val="BFDAE9"/>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endParaRPr>
          </a:p>
        </p:txBody>
      </p:sp>
      <p:sp>
        <p:nvSpPr>
          <p:cNvPr id="19" name="矩形 7">
            <a:extLst>
              <a:ext uri="{FF2B5EF4-FFF2-40B4-BE49-F238E27FC236}">
                <a16:creationId xmlns="" xmlns:a16="http://schemas.microsoft.com/office/drawing/2014/main" id="{D804A0AF-8FB8-5869-6511-6EE55B4EC576}"/>
              </a:ext>
            </a:extLst>
          </p:cNvPr>
          <p:cNvSpPr/>
          <p:nvPr userDrawn="1"/>
        </p:nvSpPr>
        <p:spPr>
          <a:xfrm>
            <a:off x="0" y="141480"/>
            <a:ext cx="339184" cy="342900"/>
          </a:xfrm>
          <a:prstGeom prst="homePlate">
            <a:avLst>
              <a:gd name="adj" fmla="val 30342"/>
            </a:avLst>
          </a:prstGeom>
          <a:solidFill>
            <a:srgbClr val="54939B"/>
          </a:solidFill>
          <a:ln w="3175" cap="flat" cmpd="sng" algn="ctr">
            <a:noFill/>
            <a:prstDash val="solid"/>
            <a:miter lim="800000"/>
          </a:ln>
          <a:effectLst>
            <a:outerShdw blurRad="88900" dist="75434" dir="2699985" rotWithShape="0">
              <a:scrgbClr r="0" g="0" b="0">
                <a:alpha val="23000"/>
              </a:scrgb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000000"/>
              </a:solidFill>
              <a:effectLst/>
              <a:uLnTx/>
              <a:uFillTx/>
              <a:latin typeface="Calibri" panose="020F0502020204030204"/>
              <a:ea typeface="宋体" panose="02010600030101010101" pitchFamily="2" charset="-122"/>
            </a:endParaRPr>
          </a:p>
        </p:txBody>
      </p:sp>
      <p:sp>
        <p:nvSpPr>
          <p:cNvPr id="20" name="文本占位符 14">
            <a:extLst>
              <a:ext uri="{FF2B5EF4-FFF2-40B4-BE49-F238E27FC236}">
                <a16:creationId xmlns="" xmlns:a16="http://schemas.microsoft.com/office/drawing/2014/main" id="{70EBE135-B38D-35BE-429A-69ADCC2BBB36}"/>
              </a:ext>
            </a:extLst>
          </p:cNvPr>
          <p:cNvSpPr txBox="1">
            <a:spLocks/>
          </p:cNvSpPr>
          <p:nvPr userDrawn="1"/>
        </p:nvSpPr>
        <p:spPr>
          <a:xfrm>
            <a:off x="761439" y="141480"/>
            <a:ext cx="7122929" cy="408842"/>
          </a:xfrm>
          <a:prstGeom prst="rect">
            <a:avLst/>
          </a:prstGeom>
        </p:spPr>
        <p:txBody>
          <a:bodyPr>
            <a:no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2400" b="1" kern="1200">
                <a:solidFill>
                  <a:schemeClr val="tx2"/>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dirty="0" smtClean="0">
                <a:solidFill>
                  <a:schemeClr val="tx1"/>
                </a:solidFill>
              </a:rPr>
              <a:t>模块</a:t>
            </a:r>
            <a:r>
              <a:rPr lang="zh-CN" altLang="en-US" dirty="0" smtClean="0">
                <a:solidFill>
                  <a:schemeClr val="tx1"/>
                </a:solidFill>
              </a:rPr>
              <a:t>三   任务一台虎钳的测量与草绘</a:t>
            </a:r>
            <a:endParaRPr lang="zh-CN" altLang="en-US" dirty="0">
              <a:solidFill>
                <a:schemeClr val="tx1"/>
              </a:solidFill>
            </a:endParaRPr>
          </a:p>
        </p:txBody>
      </p:sp>
      <p:cxnSp>
        <p:nvCxnSpPr>
          <p:cNvPr id="21" name="直接连接符 20">
            <a:extLst>
              <a:ext uri="{FF2B5EF4-FFF2-40B4-BE49-F238E27FC236}">
                <a16:creationId xmlns="" xmlns:a16="http://schemas.microsoft.com/office/drawing/2014/main" id="{E3747BE5-9131-0BDB-9003-C2D40971D636}"/>
              </a:ext>
            </a:extLst>
          </p:cNvPr>
          <p:cNvCxnSpPr>
            <a:cxnSpLocks/>
          </p:cNvCxnSpPr>
          <p:nvPr userDrawn="1"/>
        </p:nvCxnSpPr>
        <p:spPr>
          <a:xfrm>
            <a:off x="0" y="627534"/>
            <a:ext cx="12192000" cy="0"/>
          </a:xfrm>
          <a:prstGeom prst="line">
            <a:avLst/>
          </a:prstGeom>
          <a:ln w="50800" cmpd="sng">
            <a:gradFill>
              <a:gsLst>
                <a:gs pos="0">
                  <a:srgbClr val="3F6C8C"/>
                </a:gs>
                <a:gs pos="100000">
                  <a:srgbClr val="EDEDEB"/>
                </a:gs>
              </a:gsLst>
              <a:lin ang="36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 xmlns:a16="http://schemas.microsoft.com/office/drawing/2014/main" id="{AC06387B-C54F-B321-2145-585083E57B4E}"/>
              </a:ext>
            </a:extLst>
          </p:cNvPr>
          <p:cNvSpPr/>
          <p:nvPr userDrawn="1"/>
        </p:nvSpPr>
        <p:spPr>
          <a:xfrm>
            <a:off x="0" y="6752793"/>
            <a:ext cx="3024000" cy="108000"/>
          </a:xfrm>
          <a:prstGeom prst="rect">
            <a:avLst/>
          </a:prstGeom>
          <a:solidFill>
            <a:srgbClr val="2C8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a:extLst>
              <a:ext uri="{FF2B5EF4-FFF2-40B4-BE49-F238E27FC236}">
                <a16:creationId xmlns="" xmlns:a16="http://schemas.microsoft.com/office/drawing/2014/main" id="{E4DD8519-F7CB-83EF-8477-0604ADB02213}"/>
              </a:ext>
            </a:extLst>
          </p:cNvPr>
          <p:cNvSpPr/>
          <p:nvPr userDrawn="1"/>
        </p:nvSpPr>
        <p:spPr>
          <a:xfrm>
            <a:off x="3056000" y="6752793"/>
            <a:ext cx="3024000" cy="108000"/>
          </a:xfrm>
          <a:prstGeom prst="rect">
            <a:avLst/>
          </a:prstGeom>
          <a:solidFill>
            <a:srgbClr val="B6C8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97EAC1D9-BF56-5190-9275-2CBD58406FE5}"/>
              </a:ext>
            </a:extLst>
          </p:cNvPr>
          <p:cNvSpPr/>
          <p:nvPr userDrawn="1"/>
        </p:nvSpPr>
        <p:spPr>
          <a:xfrm>
            <a:off x="6112000" y="6752793"/>
            <a:ext cx="3024000" cy="108000"/>
          </a:xfrm>
          <a:prstGeom prst="rect">
            <a:avLst/>
          </a:prstGeom>
          <a:solidFill>
            <a:srgbClr val="618E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a:extLst>
              <a:ext uri="{FF2B5EF4-FFF2-40B4-BE49-F238E27FC236}">
                <a16:creationId xmlns="" xmlns:a16="http://schemas.microsoft.com/office/drawing/2014/main" id="{82DAD396-D8D0-B79C-2C3A-B3E89EB7C1AF}"/>
              </a:ext>
            </a:extLst>
          </p:cNvPr>
          <p:cNvSpPr/>
          <p:nvPr userDrawn="1"/>
        </p:nvSpPr>
        <p:spPr>
          <a:xfrm>
            <a:off x="9168000" y="6752793"/>
            <a:ext cx="3024000" cy="108000"/>
          </a:xfrm>
          <a:prstGeom prst="rect">
            <a:avLst/>
          </a:prstGeom>
          <a:solidFill>
            <a:srgbClr val="496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a:extLst>
              <a:ext uri="{FF2B5EF4-FFF2-40B4-BE49-F238E27FC236}">
                <a16:creationId xmlns="" xmlns:a16="http://schemas.microsoft.com/office/drawing/2014/main" id="{6BB8CC7A-0486-7AD1-C32B-4E4CD149AF6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3999" r="79136"/>
          <a:stretch/>
        </p:blipFill>
        <p:spPr>
          <a:xfrm>
            <a:off x="11430561" y="47177"/>
            <a:ext cx="680756" cy="597448"/>
          </a:xfrm>
          <a:prstGeom prst="rect">
            <a:avLst/>
          </a:prstGeom>
        </p:spPr>
      </p:pic>
    </p:spTree>
    <p:extLst>
      <p:ext uri="{BB962C8B-B14F-4D97-AF65-F5344CB8AC3E}">
        <p14:creationId xmlns:p14="http://schemas.microsoft.com/office/powerpoint/2010/main" val="4291135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DF3062F-FB2A-007B-2263-476D3AF4A16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9C981F82-C81D-6046-B7A5-2B9D30D58D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59927C5E-DD42-51F4-1BAA-B7C225B4AF0C}"/>
              </a:ext>
            </a:extLst>
          </p:cNvPr>
          <p:cNvSpPr>
            <a:spLocks noGrp="1"/>
          </p:cNvSpPr>
          <p:nvPr>
            <p:ph type="dt" sz="half" idx="10"/>
          </p:nvPr>
        </p:nvSpPr>
        <p:spPr/>
        <p:txBody>
          <a:bodyPr/>
          <a:lstStyle/>
          <a:p>
            <a:fld id="{61F5B228-E2BF-45DF-AB45-44C26D0A4837}" type="datetimeFigureOut">
              <a:rPr lang="zh-CN" altLang="en-US" smtClean="0"/>
              <a:t>2022/10/25</a:t>
            </a:fld>
            <a:endParaRPr lang="zh-CN" altLang="en-US"/>
          </a:p>
        </p:txBody>
      </p:sp>
      <p:sp>
        <p:nvSpPr>
          <p:cNvPr id="5" name="页脚占位符 4">
            <a:extLst>
              <a:ext uri="{FF2B5EF4-FFF2-40B4-BE49-F238E27FC236}">
                <a16:creationId xmlns="" xmlns:a16="http://schemas.microsoft.com/office/drawing/2014/main" id="{15DBF03B-5E4A-BF3C-1DC8-1DB59FF746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60A2183-D01A-E0D7-0F06-F97C1DB0660C}"/>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3988680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A8A1FCB-7303-1843-4116-AFE153D82260}"/>
              </a:ext>
            </a:extLst>
          </p:cNvPr>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AA94CCDA-1882-03FB-2755-76F3A93F23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31E35161-21C5-ACE7-ECC3-A8F34D628EBB}"/>
              </a:ext>
            </a:extLst>
          </p:cNvPr>
          <p:cNvSpPr>
            <a:spLocks noGrp="1"/>
          </p:cNvSpPr>
          <p:nvPr>
            <p:ph type="dt" sz="half" idx="10"/>
          </p:nvPr>
        </p:nvSpPr>
        <p:spPr/>
        <p:txBody>
          <a:bodyPr/>
          <a:lstStyle/>
          <a:p>
            <a:fld id="{61F5B228-E2BF-45DF-AB45-44C26D0A4837}" type="datetimeFigureOut">
              <a:rPr lang="zh-CN" altLang="en-US" smtClean="0"/>
              <a:t>2022/10/25</a:t>
            </a:fld>
            <a:endParaRPr lang="zh-CN" altLang="en-US"/>
          </a:p>
        </p:txBody>
      </p:sp>
      <p:sp>
        <p:nvSpPr>
          <p:cNvPr id="5" name="页脚占位符 4">
            <a:extLst>
              <a:ext uri="{FF2B5EF4-FFF2-40B4-BE49-F238E27FC236}">
                <a16:creationId xmlns="" xmlns:a16="http://schemas.microsoft.com/office/drawing/2014/main" id="{AED86ED9-04BD-34E5-2389-DA8681C9BD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ABE728C-7966-F9C7-021A-5256011772AC}"/>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2869545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10C5A41-7816-E0E9-1539-690FB9F5FA5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FB6A5CDB-55CA-EAE2-5479-19C6B9EC10B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BE320D9F-FA95-8037-CA73-334623C4851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FE8781D3-79F9-042C-5B4D-D55EA983A763}"/>
              </a:ext>
            </a:extLst>
          </p:cNvPr>
          <p:cNvSpPr>
            <a:spLocks noGrp="1"/>
          </p:cNvSpPr>
          <p:nvPr>
            <p:ph type="dt" sz="half" idx="10"/>
          </p:nvPr>
        </p:nvSpPr>
        <p:spPr/>
        <p:txBody>
          <a:bodyPr/>
          <a:lstStyle/>
          <a:p>
            <a:fld id="{61F5B228-E2BF-45DF-AB45-44C26D0A4837}" type="datetimeFigureOut">
              <a:rPr lang="zh-CN" altLang="en-US" smtClean="0"/>
              <a:t>2022/10/25</a:t>
            </a:fld>
            <a:endParaRPr lang="zh-CN" altLang="en-US"/>
          </a:p>
        </p:txBody>
      </p:sp>
      <p:sp>
        <p:nvSpPr>
          <p:cNvPr id="6" name="页脚占位符 5">
            <a:extLst>
              <a:ext uri="{FF2B5EF4-FFF2-40B4-BE49-F238E27FC236}">
                <a16:creationId xmlns="" xmlns:a16="http://schemas.microsoft.com/office/drawing/2014/main" id="{FEAF2E7A-56E1-2B7A-24E4-A3624F3C086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1382074-60ED-4BB7-1683-33654A5ED09B}"/>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866554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5D86437-E062-9912-329A-4DC1C02DE23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186A378A-0897-44AB-3280-45FDABD4FB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FFA35834-DF8E-E505-86C3-EF762FD56B4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1DB8498F-7B0F-D5A9-10EB-BCF8FC6B0D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E5DA5541-9232-7718-844F-A078C6901F7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A27B359C-A507-963A-3533-2CA9DB83A90D}"/>
              </a:ext>
            </a:extLst>
          </p:cNvPr>
          <p:cNvSpPr>
            <a:spLocks noGrp="1"/>
          </p:cNvSpPr>
          <p:nvPr>
            <p:ph type="dt" sz="half" idx="10"/>
          </p:nvPr>
        </p:nvSpPr>
        <p:spPr/>
        <p:txBody>
          <a:bodyPr/>
          <a:lstStyle/>
          <a:p>
            <a:fld id="{61F5B228-E2BF-45DF-AB45-44C26D0A4837}" type="datetimeFigureOut">
              <a:rPr lang="zh-CN" altLang="en-US" smtClean="0"/>
              <a:t>2022/10/25</a:t>
            </a:fld>
            <a:endParaRPr lang="zh-CN" altLang="en-US"/>
          </a:p>
        </p:txBody>
      </p:sp>
      <p:sp>
        <p:nvSpPr>
          <p:cNvPr id="8" name="页脚占位符 7">
            <a:extLst>
              <a:ext uri="{FF2B5EF4-FFF2-40B4-BE49-F238E27FC236}">
                <a16:creationId xmlns="" xmlns:a16="http://schemas.microsoft.com/office/drawing/2014/main" id="{C32CACDD-F724-2A91-FBB9-0822AFF047C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6E139E05-BCEF-0861-11CC-300453E06C07}"/>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428678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27D1CA3-2A81-65A7-1AAF-FF79317C900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3A3393AE-33B1-F51F-DEA5-7755F51BA9F1}"/>
              </a:ext>
            </a:extLst>
          </p:cNvPr>
          <p:cNvSpPr>
            <a:spLocks noGrp="1"/>
          </p:cNvSpPr>
          <p:nvPr>
            <p:ph type="dt" sz="half" idx="10"/>
          </p:nvPr>
        </p:nvSpPr>
        <p:spPr/>
        <p:txBody>
          <a:bodyPr/>
          <a:lstStyle/>
          <a:p>
            <a:fld id="{61F5B228-E2BF-45DF-AB45-44C26D0A4837}" type="datetimeFigureOut">
              <a:rPr lang="zh-CN" altLang="en-US" smtClean="0"/>
              <a:t>2022/10/25</a:t>
            </a:fld>
            <a:endParaRPr lang="zh-CN" altLang="en-US"/>
          </a:p>
        </p:txBody>
      </p:sp>
      <p:sp>
        <p:nvSpPr>
          <p:cNvPr id="4" name="页脚占位符 3">
            <a:extLst>
              <a:ext uri="{FF2B5EF4-FFF2-40B4-BE49-F238E27FC236}">
                <a16:creationId xmlns="" xmlns:a16="http://schemas.microsoft.com/office/drawing/2014/main" id="{754380BE-74C5-66B2-9DE8-2CD454FB6AA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30EE7CB7-FC71-B5F6-AA0F-1EC14AE5050B}"/>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848465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AFC40D2-DED3-B364-FA9E-2987B932E90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E43A1409-26E4-7F31-BC62-00866785C0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44024CE1-4CAC-D3A7-2500-1824C043D3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740B996C-55F0-C55F-D9A0-C8E509009028}"/>
              </a:ext>
            </a:extLst>
          </p:cNvPr>
          <p:cNvSpPr>
            <a:spLocks noGrp="1"/>
          </p:cNvSpPr>
          <p:nvPr>
            <p:ph type="dt" sz="half" idx="10"/>
          </p:nvPr>
        </p:nvSpPr>
        <p:spPr/>
        <p:txBody>
          <a:bodyPr/>
          <a:lstStyle/>
          <a:p>
            <a:fld id="{61F5B228-E2BF-45DF-AB45-44C26D0A4837}" type="datetimeFigureOut">
              <a:rPr lang="zh-CN" altLang="en-US" smtClean="0"/>
              <a:t>2022/10/25</a:t>
            </a:fld>
            <a:endParaRPr lang="zh-CN" altLang="en-US"/>
          </a:p>
        </p:txBody>
      </p:sp>
      <p:sp>
        <p:nvSpPr>
          <p:cNvPr id="6" name="页脚占位符 5">
            <a:extLst>
              <a:ext uri="{FF2B5EF4-FFF2-40B4-BE49-F238E27FC236}">
                <a16:creationId xmlns="" xmlns:a16="http://schemas.microsoft.com/office/drawing/2014/main" id="{05A082B1-C7C6-B8E0-7094-C0A933FAD27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C1108A3-DACE-D0FF-2369-50E045B7B5D3}"/>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4214968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2D6CF35-3938-E0BD-25C9-EACEC1EA9E0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6C466D9A-8D77-DB31-2649-A7D7CFDCA4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8BC65742-47ED-56A5-8D78-BA3DD1D7A8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0333BFFA-D0C1-75A4-2729-ED29DF792891}"/>
              </a:ext>
            </a:extLst>
          </p:cNvPr>
          <p:cNvSpPr>
            <a:spLocks noGrp="1"/>
          </p:cNvSpPr>
          <p:nvPr>
            <p:ph type="dt" sz="half" idx="10"/>
          </p:nvPr>
        </p:nvSpPr>
        <p:spPr/>
        <p:txBody>
          <a:bodyPr/>
          <a:lstStyle/>
          <a:p>
            <a:fld id="{61F5B228-E2BF-45DF-AB45-44C26D0A4837}" type="datetimeFigureOut">
              <a:rPr lang="zh-CN" altLang="en-US" smtClean="0"/>
              <a:t>2022/10/25</a:t>
            </a:fld>
            <a:endParaRPr lang="zh-CN" altLang="en-US"/>
          </a:p>
        </p:txBody>
      </p:sp>
      <p:sp>
        <p:nvSpPr>
          <p:cNvPr id="6" name="页脚占位符 5">
            <a:extLst>
              <a:ext uri="{FF2B5EF4-FFF2-40B4-BE49-F238E27FC236}">
                <a16:creationId xmlns="" xmlns:a16="http://schemas.microsoft.com/office/drawing/2014/main" id="{F19AF7A1-232C-7090-4D65-B1E5512D7E2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93EB6673-2CE4-F2B7-0FDB-C590DFBA53BD}"/>
              </a:ext>
            </a:extLst>
          </p:cNvPr>
          <p:cNvSpPr>
            <a:spLocks noGrp="1"/>
          </p:cNvSpPr>
          <p:nvPr>
            <p:ph type="sldNum" sz="quarter" idx="12"/>
          </p:nvPr>
        </p:nvSpPr>
        <p:spPr/>
        <p:txBody>
          <a:body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2527388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A492CE05-9AA2-5455-74A0-B4E0BFD955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3BDDB8D9-EAF7-08AA-1B4B-985C1FAC7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14FDA741-8BEF-470D-9D69-05DBE98CF8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F5B228-E2BF-45DF-AB45-44C26D0A4837}" type="datetimeFigureOut">
              <a:rPr lang="zh-CN" altLang="en-US" smtClean="0"/>
              <a:t>2022/10/25</a:t>
            </a:fld>
            <a:endParaRPr lang="zh-CN" altLang="en-US"/>
          </a:p>
        </p:txBody>
      </p:sp>
      <p:sp>
        <p:nvSpPr>
          <p:cNvPr id="5" name="页脚占位符 4">
            <a:extLst>
              <a:ext uri="{FF2B5EF4-FFF2-40B4-BE49-F238E27FC236}">
                <a16:creationId xmlns="" xmlns:a16="http://schemas.microsoft.com/office/drawing/2014/main" id="{AA07B5EB-661D-7FFD-2C49-CFB5F545FA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99FF81E-4DE6-A212-D70C-CD67EFE044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C08DF7-0D11-4003-BF7E-22001A2FF51B}" type="slidenum">
              <a:rPr lang="zh-CN" altLang="en-US" smtClean="0"/>
              <a:t>‹#›</a:t>
            </a:fld>
            <a:endParaRPr lang="zh-CN" altLang="en-US"/>
          </a:p>
        </p:txBody>
      </p:sp>
    </p:spTree>
    <p:extLst>
      <p:ext uri="{BB962C8B-B14F-4D97-AF65-F5344CB8AC3E}">
        <p14:creationId xmlns:p14="http://schemas.microsoft.com/office/powerpoint/2010/main" val="1944288308"/>
      </p:ext>
    </p:extLst>
  </p:cSld>
  <p:clrMap bg1="lt1" tx1="dk1" bg2="lt2" tx2="dk2" accent1="accent1" accent2="accent2" accent3="accent3" accent4="accent4" accent5="accent5" accent6="accent6" hlink="hlink" folHlink="folHlink"/>
  <p:sldLayoutIdLst>
    <p:sldLayoutId id="2147483655" r:id="rId1"/>
    <p:sldLayoutId id="2147483650" r:id="rId2"/>
    <p:sldLayoutId id="2147483649" r:id="rId3"/>
    <p:sldLayoutId id="2147483651" r:id="rId4"/>
    <p:sldLayoutId id="2147483652" r:id="rId5"/>
    <p:sldLayoutId id="2147483653" r:id="rId6"/>
    <p:sldLayoutId id="2147483654"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0">
            <a:extLst>
              <a:ext uri="{FF2B5EF4-FFF2-40B4-BE49-F238E27FC236}">
                <a16:creationId xmlns="" xmlns:a16="http://schemas.microsoft.com/office/drawing/2014/main" id="{B57BCCAA-5143-E88F-0A35-60734B2E80AD}"/>
              </a:ext>
            </a:extLst>
          </p:cNvPr>
          <p:cNvSpPr/>
          <p:nvPr/>
        </p:nvSpPr>
        <p:spPr>
          <a:xfrm>
            <a:off x="4869791" y="3863269"/>
            <a:ext cx="6665071" cy="607929"/>
          </a:xfrm>
          <a:prstGeom prst="roundRect">
            <a:avLst/>
          </a:prstGeom>
          <a:solidFill>
            <a:srgbClr val="396D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defTabSz="685715">
              <a:buNone/>
              <a:defRPr/>
            </a:pPr>
            <a:r>
              <a:rPr lang="zh-CN" altLang="en-US" sz="3200" dirty="0" smtClean="0">
                <a:solidFill>
                  <a:schemeClr val="bg1"/>
                </a:solidFill>
                <a:latin typeface="微软雅黑" pitchFamily="34" charset="-122"/>
                <a:ea typeface="微软雅黑" pitchFamily="34" charset="-122"/>
              </a:rPr>
              <a:t>模块</a:t>
            </a:r>
            <a:r>
              <a:rPr lang="zh-CN" altLang="en-US" sz="3200" dirty="0">
                <a:solidFill>
                  <a:schemeClr val="bg1"/>
                </a:solidFill>
                <a:latin typeface="微软雅黑" pitchFamily="34" charset="-122"/>
                <a:ea typeface="微软雅黑" pitchFamily="34" charset="-122"/>
              </a:rPr>
              <a:t>三</a:t>
            </a:r>
            <a:r>
              <a:rPr lang="zh-CN" altLang="en-US" sz="3200" dirty="0" smtClean="0">
                <a:solidFill>
                  <a:schemeClr val="bg1"/>
                </a:solidFill>
                <a:latin typeface="微软雅黑" pitchFamily="34" charset="-122"/>
                <a:ea typeface="微软雅黑" pitchFamily="34" charset="-122"/>
              </a:rPr>
              <a:t>  机械部件</a:t>
            </a:r>
            <a:r>
              <a:rPr lang="en-US" altLang="zh-CN" sz="3200" dirty="0" smtClean="0">
                <a:solidFill>
                  <a:schemeClr val="bg1"/>
                </a:solidFill>
                <a:latin typeface="微软雅黑" pitchFamily="34" charset="-122"/>
                <a:ea typeface="微软雅黑" pitchFamily="34" charset="-122"/>
              </a:rPr>
              <a:t>——</a:t>
            </a:r>
            <a:r>
              <a:rPr lang="zh-CN" altLang="en-US" sz="3200" dirty="0" smtClean="0">
                <a:solidFill>
                  <a:schemeClr val="bg1"/>
                </a:solidFill>
                <a:latin typeface="微软雅黑" pitchFamily="34" charset="-122"/>
                <a:ea typeface="微软雅黑" pitchFamily="34" charset="-122"/>
              </a:rPr>
              <a:t>台虎钳的测绘</a:t>
            </a:r>
            <a:endParaRPr lang="zh-CN" altLang="en-US" sz="3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989636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p:cNvPicPr>
          <p:nvPr>
            <p:ph idx="1"/>
          </p:nvPr>
        </p:nvPicPr>
        <p:blipFill>
          <a:blip r:embed="rId2"/>
          <a:stretch>
            <a:fillRect/>
          </a:stretch>
        </p:blipFill>
        <p:spPr>
          <a:xfrm>
            <a:off x="970713" y="2487545"/>
            <a:ext cx="8000000" cy="2000000"/>
          </a:xfrm>
          <a:prstGeom prst="rect">
            <a:avLst/>
          </a:prstGeom>
        </p:spPr>
      </p:pic>
      <p:sp>
        <p:nvSpPr>
          <p:cNvPr id="5" name="矩形 4"/>
          <p:cNvSpPr/>
          <p:nvPr/>
        </p:nvSpPr>
        <p:spPr>
          <a:xfrm>
            <a:off x="588581" y="1504558"/>
            <a:ext cx="9485586" cy="646331"/>
          </a:xfrm>
          <a:prstGeom prst="rect">
            <a:avLst/>
          </a:prstGeom>
        </p:spPr>
        <p:txBody>
          <a:bodyPr wrap="square">
            <a:spAutoFit/>
          </a:bodyPr>
          <a:lstStyle/>
          <a:p>
            <a:pPr>
              <a:lnSpc>
                <a:spcPct val="90000"/>
              </a:lnSpc>
              <a:spcBef>
                <a:spcPts val="1000"/>
              </a:spcBef>
            </a:pPr>
            <a:r>
              <a:rPr lang="zh-CN" altLang="zh-CN" sz="2000" dirty="0"/>
              <a:t>拆卸完成后，对所有零件要按一定的顺序编号，并填写到装配示意图中，对部件中的标准件应编制标准件明细表，如</a:t>
            </a:r>
            <a:r>
              <a:rPr lang="zh-CN" altLang="zh-CN" sz="2000" dirty="0" smtClean="0"/>
              <a:t>表所</a:t>
            </a:r>
            <a:r>
              <a:rPr lang="zh-CN" altLang="zh-CN" sz="2000" dirty="0"/>
              <a:t>示。</a:t>
            </a:r>
          </a:p>
        </p:txBody>
      </p:sp>
      <p:sp>
        <p:nvSpPr>
          <p:cNvPr id="6" name="矩形 5"/>
          <p:cNvSpPr/>
          <p:nvPr/>
        </p:nvSpPr>
        <p:spPr>
          <a:xfrm>
            <a:off x="777766" y="5162159"/>
            <a:ext cx="9422523" cy="646331"/>
          </a:xfrm>
          <a:prstGeom prst="rect">
            <a:avLst/>
          </a:prstGeom>
        </p:spPr>
        <p:txBody>
          <a:bodyPr wrap="square">
            <a:spAutoFit/>
          </a:bodyPr>
          <a:lstStyle/>
          <a:p>
            <a:pPr>
              <a:lnSpc>
                <a:spcPct val="90000"/>
              </a:lnSpc>
              <a:spcBef>
                <a:spcPts val="1000"/>
              </a:spcBef>
            </a:pPr>
            <a:r>
              <a:rPr lang="zh-CN" altLang="zh-CN" sz="2000" dirty="0"/>
              <a:t>在拆卸过程中，还要注意了解和分析台虎钳中零件间的连接方式和装配关系等，为绘制零件草图和部件装配图做必要的准备。</a:t>
            </a:r>
          </a:p>
        </p:txBody>
      </p:sp>
    </p:spTree>
    <p:extLst>
      <p:ext uri="{BB962C8B-B14F-4D97-AF65-F5344CB8AC3E}">
        <p14:creationId xmlns:p14="http://schemas.microsoft.com/office/powerpoint/2010/main" val="2743681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5468" y="898017"/>
            <a:ext cx="10865777" cy="415710"/>
          </a:xfrm>
        </p:spPr>
        <p:txBody>
          <a:bodyPr>
            <a:normAutofit fontScale="90000"/>
          </a:bodyPr>
          <a:lstStyle/>
          <a:p>
            <a:r>
              <a:rPr lang="zh-CN" altLang="en-US" dirty="0"/>
              <a:t>三、了解和分析零件</a:t>
            </a:r>
            <a:br>
              <a:rPr lang="zh-CN" altLang="en-US" dirty="0"/>
            </a:br>
            <a:endParaRPr lang="zh-CN" altLang="en-US" dirty="0"/>
          </a:p>
        </p:txBody>
      </p:sp>
      <p:sp>
        <p:nvSpPr>
          <p:cNvPr id="3" name="内容占位符 2"/>
          <p:cNvSpPr>
            <a:spLocks noGrp="1"/>
          </p:cNvSpPr>
          <p:nvPr>
            <p:ph idx="1"/>
          </p:nvPr>
        </p:nvSpPr>
        <p:spPr/>
        <p:txBody>
          <a:bodyPr/>
          <a:lstStyle/>
          <a:p>
            <a:r>
              <a:rPr lang="zh-CN" altLang="en-US" dirty="0"/>
              <a:t>（</a:t>
            </a:r>
            <a:r>
              <a:rPr lang="en-US" altLang="zh-CN" dirty="0"/>
              <a:t>1</a:t>
            </a:r>
            <a:r>
              <a:rPr lang="zh-CN" altLang="en-US" dirty="0"/>
              <a:t>）了解零件的名称、功用及其在部件中的位置和装配连接关系。</a:t>
            </a:r>
          </a:p>
          <a:p>
            <a:r>
              <a:rPr lang="zh-CN" altLang="en-US" dirty="0"/>
              <a:t>（</a:t>
            </a:r>
            <a:r>
              <a:rPr lang="en-US" altLang="zh-CN" dirty="0"/>
              <a:t>2</a:t>
            </a:r>
            <a:r>
              <a:rPr lang="zh-CN" altLang="en-US" dirty="0"/>
              <a:t>）鉴别材料，确定材料名称、牌号。</a:t>
            </a:r>
          </a:p>
          <a:p>
            <a:r>
              <a:rPr lang="zh-CN" altLang="en-US" dirty="0"/>
              <a:t>（</a:t>
            </a:r>
            <a:r>
              <a:rPr lang="en-US" altLang="zh-CN" dirty="0"/>
              <a:t>3</a:t>
            </a:r>
            <a:r>
              <a:rPr lang="zh-CN" altLang="en-US" dirty="0"/>
              <a:t>）对零件进行结构分析，凡属标准结构要素应查表核取标准尺寸</a:t>
            </a:r>
            <a:r>
              <a:rPr lang="en-US" altLang="zh-CN" dirty="0"/>
              <a:t>.</a:t>
            </a:r>
          </a:p>
          <a:p>
            <a:r>
              <a:rPr lang="zh-CN" altLang="en-US" dirty="0"/>
              <a:t>（</a:t>
            </a:r>
            <a:r>
              <a:rPr lang="en-US" altLang="zh-CN" dirty="0"/>
              <a:t>4</a:t>
            </a:r>
            <a:r>
              <a:rPr lang="zh-CN" altLang="en-US" dirty="0"/>
              <a:t>）对零件进行工艺分析，分析其制造方法和加工要求，以便综合设计要求和工艺要求，从而较为合理地确定尺寸公差、几何公差、表面粗糙度和热处理等一系列技术要求。</a:t>
            </a:r>
          </a:p>
          <a:p>
            <a:r>
              <a:rPr lang="zh-CN" altLang="en-US" sz="2400" dirty="0"/>
              <a:t>四、测量并优化台虎钳零件尺寸</a:t>
            </a:r>
          </a:p>
          <a:p>
            <a:r>
              <a:rPr lang="zh-CN" altLang="en-US" dirty="0"/>
              <a:t>测量方面的要求：目测实际零件形状大小，采用大致比例，用铅笔徒手画出图形，画图时，不使用绘图工具，可少量借助绘图工具画底稿，但必须徒手加深。要先画后测注尺寸，切不可边画边测边注。</a:t>
            </a:r>
          </a:p>
          <a:p>
            <a:r>
              <a:rPr lang="zh-CN" altLang="en-US" dirty="0"/>
              <a:t>测量数据的处理要求，遵循尺寸圆整原则：即逢</a:t>
            </a:r>
            <a:r>
              <a:rPr lang="en-US" altLang="zh-CN" dirty="0"/>
              <a:t>4</a:t>
            </a:r>
            <a:r>
              <a:rPr lang="zh-CN" altLang="en-US" dirty="0"/>
              <a:t>舍，逢</a:t>
            </a:r>
            <a:r>
              <a:rPr lang="en-US" altLang="zh-CN" dirty="0"/>
              <a:t>6</a:t>
            </a:r>
            <a:r>
              <a:rPr lang="zh-CN" altLang="en-US" dirty="0"/>
              <a:t>进，遇</a:t>
            </a:r>
            <a:r>
              <a:rPr lang="en-US" altLang="zh-CN" dirty="0"/>
              <a:t>5</a:t>
            </a:r>
            <a:r>
              <a:rPr lang="zh-CN" altLang="en-US" dirty="0"/>
              <a:t>保偶数。</a:t>
            </a:r>
          </a:p>
          <a:p>
            <a:endParaRPr lang="zh-CN" altLang="en-US" dirty="0"/>
          </a:p>
        </p:txBody>
      </p:sp>
    </p:spTree>
    <p:extLst>
      <p:ext uri="{BB962C8B-B14F-4D97-AF65-F5344CB8AC3E}">
        <p14:creationId xmlns:p14="http://schemas.microsoft.com/office/powerpoint/2010/main" val="33334860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五、根据优化数据绘制台虎钳零件草图</a:t>
            </a:r>
            <a:br>
              <a:rPr lang="zh-CN" altLang="en-US" dirty="0"/>
            </a:br>
            <a:endParaRPr lang="zh-CN" altLang="en-US" dirty="0"/>
          </a:p>
        </p:txBody>
      </p:sp>
      <p:sp>
        <p:nvSpPr>
          <p:cNvPr id="3" name="内容占位符 2"/>
          <p:cNvSpPr>
            <a:spLocks noGrp="1"/>
          </p:cNvSpPr>
          <p:nvPr>
            <p:ph idx="1"/>
          </p:nvPr>
        </p:nvSpPr>
        <p:spPr>
          <a:xfrm>
            <a:off x="645468" y="1221596"/>
            <a:ext cx="10989484" cy="5494514"/>
          </a:xfrm>
        </p:spPr>
        <p:txBody>
          <a:bodyPr>
            <a:normAutofit/>
          </a:bodyPr>
          <a:lstStyle/>
          <a:p>
            <a:r>
              <a:rPr lang="zh-CN" altLang="en-US" dirty="0" smtClean="0"/>
              <a:t>（</a:t>
            </a:r>
            <a:r>
              <a:rPr lang="zh-CN" altLang="en-US" dirty="0"/>
              <a:t>一）绘制台虎钳零件草图</a:t>
            </a:r>
          </a:p>
          <a:p>
            <a:r>
              <a:rPr lang="zh-CN" altLang="en-US" dirty="0"/>
              <a:t>台虎钳中除了</a:t>
            </a:r>
            <a:r>
              <a:rPr lang="en-US" altLang="zh-CN" dirty="0"/>
              <a:t>4</a:t>
            </a:r>
            <a:r>
              <a:rPr lang="zh-CN" altLang="en-US" dirty="0"/>
              <a:t>种标准件以外，其他均为专用件，因此要画出这些专用件的零件草图。下面主要讲述台虎钳中螺母、活动钳身、螺杆等零件的测绘过程。</a:t>
            </a:r>
          </a:p>
          <a:p>
            <a:r>
              <a:rPr lang="en-US" altLang="zh-CN" dirty="0"/>
              <a:t>1.</a:t>
            </a:r>
            <a:r>
              <a:rPr lang="zh-CN" altLang="en-US" dirty="0"/>
              <a:t>测绘螺母</a:t>
            </a:r>
          </a:p>
          <a:p>
            <a:r>
              <a:rPr lang="en-US" altLang="zh-CN" dirty="0"/>
              <a:t>(1)</a:t>
            </a:r>
            <a:r>
              <a:rPr lang="zh-CN" altLang="en-US" dirty="0"/>
              <a:t>选择零件视图并确定表达方案。螺母的结构形状为上圆下方，上部圆柱体与活动钳身相配合，并通过螺钉调节松紧度；下部方形体内的螺孔旋入螺杆，将螺杆的旋转运动改变为螺母的左右水平移动。底部前后凸出部分的上表面与固定钳身工字形槽的下表面相接触，有相对运动。</a:t>
            </a:r>
          </a:p>
          <a:p>
            <a:r>
              <a:rPr lang="zh-CN" altLang="en-US" dirty="0"/>
              <a:t>根据上述对螺母结构的分析，确定主视图采用全剖视，表达螺母下部的螺孔（通孔）和上部的螺孔（盲孔），俯视图和左视图主要表达外形，矩形螺纹属非标准螺纹，因此需画出牙型的局部放大图。</a:t>
            </a:r>
          </a:p>
          <a:p>
            <a:endParaRPr lang="zh-CN" altLang="en-US" dirty="0"/>
          </a:p>
        </p:txBody>
      </p:sp>
    </p:spTree>
    <p:extLst>
      <p:ext uri="{BB962C8B-B14F-4D97-AF65-F5344CB8AC3E}">
        <p14:creationId xmlns:p14="http://schemas.microsoft.com/office/powerpoint/2010/main" val="539324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7964" y="946010"/>
            <a:ext cx="6460007" cy="5656126"/>
          </a:xfrm>
        </p:spPr>
        <p:txBody>
          <a:bodyPr>
            <a:noAutofit/>
          </a:bodyPr>
          <a:lstStyle/>
          <a:p>
            <a:pPr>
              <a:lnSpc>
                <a:spcPct val="110000"/>
              </a:lnSpc>
            </a:pPr>
            <a:r>
              <a:rPr lang="en-US" altLang="zh-CN" dirty="0"/>
              <a:t>(2)</a:t>
            </a:r>
            <a:r>
              <a:rPr lang="zh-CN" altLang="en-US" dirty="0"/>
              <a:t>测量并标注尺寸。以螺母左右对称中心线为长度方向尺寸主要基准，注出尺寸</a:t>
            </a:r>
            <a:r>
              <a:rPr lang="en-US" altLang="zh-CN" dirty="0"/>
              <a:t>M10x1</a:t>
            </a:r>
            <a:r>
              <a:rPr lang="zh-CN" altLang="en-US" dirty="0"/>
              <a:t>；以前后对称中心线为宽度方向尺寸主要基准，注出尺寸</a:t>
            </a:r>
            <a:r>
              <a:rPr lang="en-US" altLang="zh-CN" dirty="0"/>
              <a:t>44</a:t>
            </a:r>
            <a:r>
              <a:rPr lang="zh-CN" altLang="en-US" dirty="0"/>
              <a:t>、</a:t>
            </a:r>
            <a:r>
              <a:rPr lang="en-US" altLang="zh-CN" dirty="0"/>
              <a:t>26</a:t>
            </a:r>
            <a:r>
              <a:rPr lang="zh-CN" altLang="en-US" dirty="0"/>
              <a:t>、 </a:t>
            </a:r>
            <a:r>
              <a:rPr lang="en-US" altLang="zh-CN" dirty="0"/>
              <a:t>Φ20</a:t>
            </a:r>
            <a:r>
              <a:rPr lang="zh-CN" altLang="en-US" dirty="0"/>
              <a:t>等；以底面为高度方向尺寸主要基准，注出尺寸</a:t>
            </a:r>
            <a:r>
              <a:rPr lang="en-US" altLang="zh-CN" dirty="0"/>
              <a:t>14</a:t>
            </a:r>
            <a:r>
              <a:rPr lang="zh-CN" altLang="en-US" dirty="0"/>
              <a:t>、</a:t>
            </a:r>
            <a:r>
              <a:rPr lang="en-US" altLang="zh-CN" dirty="0"/>
              <a:t>46</a:t>
            </a:r>
            <a:r>
              <a:rPr lang="zh-CN" altLang="en-US" dirty="0"/>
              <a:t>和</a:t>
            </a:r>
            <a:r>
              <a:rPr lang="en-US" altLang="zh-CN" dirty="0"/>
              <a:t>8</a:t>
            </a:r>
            <a:r>
              <a:rPr lang="zh-CN" altLang="en-US" dirty="0"/>
              <a:t>，以顶面为辅助基准注出尺寸</a:t>
            </a:r>
            <a:r>
              <a:rPr lang="en-US" altLang="zh-CN" dirty="0"/>
              <a:t>18</a:t>
            </a:r>
            <a:r>
              <a:rPr lang="zh-CN" altLang="en-US" dirty="0"/>
              <a:t>、</a:t>
            </a:r>
            <a:r>
              <a:rPr lang="en-US" altLang="zh-CN" dirty="0"/>
              <a:t>16</a:t>
            </a:r>
            <a:r>
              <a:rPr lang="zh-CN" altLang="en-US" dirty="0"/>
              <a:t>，再以下部螺孔轴线为辅助基准注出尺寸</a:t>
            </a:r>
            <a:r>
              <a:rPr lang="en-US" altLang="zh-CN" dirty="0"/>
              <a:t>Φ18</a:t>
            </a:r>
            <a:r>
              <a:rPr lang="zh-CN" altLang="en-US" dirty="0"/>
              <a:t>、 </a:t>
            </a:r>
            <a:r>
              <a:rPr lang="en-US" altLang="zh-CN" dirty="0"/>
              <a:t>Φ14 (</a:t>
            </a:r>
            <a:r>
              <a:rPr lang="zh-CN" altLang="en-US" dirty="0"/>
              <a:t>在矩形螺纹的局部放大图上注出螺纹大径和小径的尺寸及其公差</a:t>
            </a:r>
            <a:r>
              <a:rPr lang="en-US" altLang="zh-CN" dirty="0"/>
              <a:t>)</a:t>
            </a:r>
            <a:r>
              <a:rPr lang="zh-CN" altLang="en-US" dirty="0"/>
              <a:t>。</a:t>
            </a:r>
          </a:p>
          <a:p>
            <a:pPr>
              <a:lnSpc>
                <a:spcPct val="110000"/>
              </a:lnSpc>
            </a:pPr>
            <a:r>
              <a:rPr lang="zh-CN" altLang="en-US" dirty="0"/>
              <a:t>测量尺寸时应注意，除了重要尺寸或配合尺寸以外，如果测得的尺寸数值为小数， 应圆整成整数。螺母的尺寸标注如图</a:t>
            </a:r>
            <a:r>
              <a:rPr lang="en-US" altLang="zh-CN" dirty="0"/>
              <a:t>3-0-6</a:t>
            </a:r>
            <a:r>
              <a:rPr lang="zh-CN" altLang="en-US" dirty="0"/>
              <a:t>所示。</a:t>
            </a:r>
            <a:endParaRPr lang="en-US" altLang="zh-CN" dirty="0"/>
          </a:p>
          <a:p>
            <a:pPr>
              <a:lnSpc>
                <a:spcPct val="110000"/>
              </a:lnSpc>
            </a:pPr>
            <a:r>
              <a:rPr lang="en-US" altLang="zh-CN" dirty="0"/>
              <a:t>(3)</a:t>
            </a:r>
            <a:r>
              <a:rPr lang="zh-CN" altLang="en-US" dirty="0"/>
              <a:t>确定材料和技术要求。螺母、圆环以及垫圈等受力较小的零件选用碳素结构钢</a:t>
            </a:r>
            <a:r>
              <a:rPr lang="en-US" altLang="zh-CN" dirty="0"/>
              <a:t>Q235A</a:t>
            </a:r>
            <a:r>
              <a:rPr lang="zh-CN" altLang="en-US" dirty="0"/>
              <a:t>。为使螺母在钳座上移动自如，其下部凸出部分的上表面有较严的表面粗糙度要求，</a:t>
            </a:r>
            <a:r>
              <a:rPr lang="en-US" altLang="zh-CN" dirty="0"/>
              <a:t>Ra</a:t>
            </a:r>
            <a:r>
              <a:rPr lang="zh-CN" altLang="en-US" dirty="0"/>
              <a:t>值取</a:t>
            </a:r>
            <a:r>
              <a:rPr lang="en-US" altLang="zh-CN" dirty="0"/>
              <a:t>1.6μm</a:t>
            </a:r>
            <a:r>
              <a:rPr lang="zh-CN" altLang="en-US" dirty="0"/>
              <a:t>。</a:t>
            </a:r>
          </a:p>
          <a:p>
            <a:pPr>
              <a:lnSpc>
                <a:spcPct val="110000"/>
              </a:lnSpc>
            </a:pPr>
            <a:endParaRPr lang="zh-CN" altLang="en-US" dirty="0"/>
          </a:p>
        </p:txBody>
      </p:sp>
      <p:pic>
        <p:nvPicPr>
          <p:cNvPr id="4" name="图片 3"/>
          <p:cNvPicPr/>
          <p:nvPr/>
        </p:nvPicPr>
        <p:blipFill>
          <a:blip r:embed="rId2" cstate="print"/>
          <a:srcRect/>
          <a:stretch>
            <a:fillRect/>
          </a:stretch>
        </p:blipFill>
        <p:spPr>
          <a:xfrm>
            <a:off x="6990476" y="1608739"/>
            <a:ext cx="5201524" cy="3953161"/>
          </a:xfrm>
          <a:prstGeom prst="rect">
            <a:avLst/>
          </a:prstGeom>
          <a:noFill/>
          <a:ln w="9525">
            <a:noFill/>
            <a:miter lim="800000"/>
            <a:headEnd/>
            <a:tailEnd/>
          </a:ln>
        </p:spPr>
      </p:pic>
    </p:spTree>
    <p:extLst>
      <p:ext uri="{BB962C8B-B14F-4D97-AF65-F5344CB8AC3E}">
        <p14:creationId xmlns:p14="http://schemas.microsoft.com/office/powerpoint/2010/main" val="41595435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5468" y="661820"/>
            <a:ext cx="10865777" cy="415710"/>
          </a:xfrm>
        </p:spPr>
        <p:txBody>
          <a:bodyPr>
            <a:normAutofit fontScale="90000"/>
          </a:bodyPr>
          <a:lstStyle/>
          <a:p>
            <a:r>
              <a:rPr lang="en-US" altLang="zh-CN" dirty="0"/>
              <a:t>2.</a:t>
            </a:r>
            <a:r>
              <a:rPr lang="zh-CN" altLang="en-US" dirty="0"/>
              <a:t>测绘活动钳身</a:t>
            </a:r>
          </a:p>
        </p:txBody>
      </p:sp>
      <p:sp>
        <p:nvSpPr>
          <p:cNvPr id="3" name="内容占位符 2"/>
          <p:cNvSpPr>
            <a:spLocks noGrp="1"/>
          </p:cNvSpPr>
          <p:nvPr>
            <p:ph idx="1"/>
          </p:nvPr>
        </p:nvSpPr>
        <p:spPr>
          <a:xfrm>
            <a:off x="91794" y="1111815"/>
            <a:ext cx="7558966" cy="5632933"/>
          </a:xfrm>
        </p:spPr>
        <p:txBody>
          <a:bodyPr>
            <a:normAutofit fontScale="92500" lnSpcReduction="10000"/>
          </a:bodyPr>
          <a:lstStyle/>
          <a:p>
            <a:r>
              <a:rPr lang="en-US" altLang="zh-CN" dirty="0"/>
              <a:t>(1)</a:t>
            </a:r>
            <a:r>
              <a:rPr lang="zh-CN" altLang="en-US" dirty="0"/>
              <a:t>选择零件视图并确定表达方案。活动钳身的左侧为阶梯形半圆柱体，右侧为长方体，前后向下凸出部分包住固定钳座前后两侧面；中部的阶梯孔与螺母上部圆柱体相配合。</a:t>
            </a:r>
          </a:p>
          <a:p>
            <a:r>
              <a:rPr lang="zh-CN" altLang="en-US" dirty="0"/>
              <a:t>根据上述对活动钳身的结构分析，确定主视图采用全剖视图，表达中间的阶梯孔、左侧阶梯形和右侧向下凸出部分的形状；俯视图主要表达活动钳身的外形，并用局部剖视图表示螺钉孔的位置及其深度；再通过</a:t>
            </a:r>
            <a:r>
              <a:rPr lang="en-US" altLang="zh-CN" dirty="0"/>
              <a:t>A</a:t>
            </a:r>
            <a:r>
              <a:rPr lang="zh-CN" altLang="en-US" dirty="0"/>
              <a:t>向局部视图补充表达下部凸出部分的形状。</a:t>
            </a:r>
          </a:p>
          <a:p>
            <a:r>
              <a:rPr lang="en-US" altLang="zh-CN" dirty="0" smtClean="0"/>
              <a:t>(</a:t>
            </a:r>
            <a:r>
              <a:rPr lang="en-US" altLang="zh-CN" dirty="0"/>
              <a:t>2)</a:t>
            </a:r>
            <a:r>
              <a:rPr lang="zh-CN" altLang="en-US" dirty="0"/>
              <a:t>测量并标注尺寸。以活动钳身右端面为长度方向尺寸主要基准，注出</a:t>
            </a:r>
            <a:r>
              <a:rPr lang="en-US" altLang="zh-CN" dirty="0"/>
              <a:t>25</a:t>
            </a:r>
            <a:r>
              <a:rPr lang="zh-CN" altLang="en-US" dirty="0"/>
              <a:t>和</a:t>
            </a:r>
            <a:r>
              <a:rPr lang="en-US" altLang="zh-CN" dirty="0"/>
              <a:t>7</a:t>
            </a:r>
            <a:r>
              <a:rPr lang="zh-CN" altLang="en-US" dirty="0"/>
              <a:t>，以圆柱孔中心线为辅助基准注出</a:t>
            </a:r>
            <a:r>
              <a:rPr lang="en-US" altLang="zh-CN" dirty="0"/>
              <a:t>Φ28</a:t>
            </a:r>
            <a:r>
              <a:rPr lang="zh-CN" altLang="en-US" dirty="0"/>
              <a:t>、</a:t>
            </a:r>
            <a:r>
              <a:rPr lang="en-US" altLang="zh-CN" dirty="0"/>
              <a:t>Φ20</a:t>
            </a:r>
            <a:r>
              <a:rPr lang="zh-CN" altLang="en-US" dirty="0"/>
              <a:t>，以及</a:t>
            </a:r>
            <a:r>
              <a:rPr lang="en-US" altLang="zh-CN" dirty="0"/>
              <a:t>R24</a:t>
            </a:r>
            <a:r>
              <a:rPr lang="zh-CN" altLang="en-US" dirty="0"/>
              <a:t>和</a:t>
            </a:r>
            <a:r>
              <a:rPr lang="en-US" altLang="zh-CN" dirty="0"/>
              <a:t>R40</a:t>
            </a:r>
            <a:r>
              <a:rPr lang="zh-CN" altLang="en-US" dirty="0"/>
              <a:t>，长度方向尺寸</a:t>
            </a:r>
            <a:r>
              <a:rPr lang="en-US" altLang="zh-CN" dirty="0"/>
              <a:t>65</a:t>
            </a:r>
            <a:r>
              <a:rPr lang="zh-CN" altLang="en-US" dirty="0"/>
              <a:t>为参考尺寸；以前后对称中心线为宽度尺寸主要基准，注出尺寸</a:t>
            </a:r>
            <a:r>
              <a:rPr lang="en-US" altLang="zh-CN" dirty="0"/>
              <a:t>92.40</a:t>
            </a:r>
            <a:r>
              <a:rPr lang="zh-CN" altLang="en-US" dirty="0"/>
              <a:t>，以螺孔轴线为辅助基准注出</a:t>
            </a:r>
            <a:r>
              <a:rPr lang="en-US" altLang="zh-CN" dirty="0"/>
              <a:t>2xM8</a:t>
            </a:r>
            <a:r>
              <a:rPr lang="zh-CN" altLang="en-US" dirty="0"/>
              <a:t>，在</a:t>
            </a:r>
            <a:r>
              <a:rPr lang="en-US" altLang="zh-CN" dirty="0"/>
              <a:t>A</a:t>
            </a:r>
            <a:r>
              <a:rPr lang="zh-CN" altLang="en-US" dirty="0"/>
              <a:t>向视图中标注尺寸</a:t>
            </a:r>
            <a:r>
              <a:rPr lang="en-US" altLang="zh-CN" dirty="0"/>
              <a:t>82</a:t>
            </a:r>
            <a:r>
              <a:rPr lang="zh-CN" altLang="en-US" dirty="0"/>
              <a:t>和</a:t>
            </a:r>
            <a:r>
              <a:rPr lang="en-US" altLang="zh-CN" dirty="0"/>
              <a:t>5</a:t>
            </a:r>
            <a:r>
              <a:rPr lang="zh-CN" altLang="en-US" dirty="0"/>
              <a:t>；以底面为高度方向尺寸主要基准，注出尺寸</a:t>
            </a:r>
            <a:r>
              <a:rPr lang="en-US" altLang="zh-CN" dirty="0"/>
              <a:t>6</a:t>
            </a:r>
            <a:r>
              <a:rPr lang="zh-CN" altLang="en-US" dirty="0"/>
              <a:t>、 </a:t>
            </a:r>
            <a:r>
              <a:rPr lang="en-US" altLang="zh-CN" dirty="0"/>
              <a:t>16</a:t>
            </a:r>
            <a:r>
              <a:rPr lang="zh-CN" altLang="en-US" dirty="0"/>
              <a:t>、 </a:t>
            </a:r>
            <a:r>
              <a:rPr lang="en-US" altLang="zh-CN" dirty="0"/>
              <a:t>26</a:t>
            </a:r>
            <a:r>
              <a:rPr lang="zh-CN" altLang="en-US" dirty="0"/>
              <a:t>，以顶面为辅助基准注出尺寸</a:t>
            </a:r>
            <a:r>
              <a:rPr lang="en-US" altLang="zh-CN" dirty="0"/>
              <a:t>8</a:t>
            </a:r>
            <a:r>
              <a:rPr lang="zh-CN" altLang="en-US" dirty="0"/>
              <a:t>、 </a:t>
            </a:r>
            <a:r>
              <a:rPr lang="en-US" altLang="zh-CN" dirty="0"/>
              <a:t>36</a:t>
            </a:r>
            <a:r>
              <a:rPr lang="zh-CN" altLang="en-US" dirty="0"/>
              <a:t>，并在</a:t>
            </a:r>
            <a:r>
              <a:rPr lang="en-US" altLang="zh-CN" dirty="0"/>
              <a:t>A</a:t>
            </a:r>
            <a:r>
              <a:rPr lang="zh-CN" altLang="en-US" dirty="0"/>
              <a:t>向视图上注出螺孔定位尺寸</a:t>
            </a:r>
            <a:r>
              <a:rPr lang="en-US" altLang="zh-CN" dirty="0"/>
              <a:t>11 ±0.3</a:t>
            </a:r>
            <a:r>
              <a:rPr lang="zh-CN" altLang="en-US" dirty="0"/>
              <a:t>，如图</a:t>
            </a:r>
            <a:r>
              <a:rPr lang="en-US" altLang="zh-CN" dirty="0"/>
              <a:t>3-0-7</a:t>
            </a:r>
            <a:r>
              <a:rPr lang="zh-CN" altLang="en-US" dirty="0"/>
              <a:t>所示。</a:t>
            </a:r>
          </a:p>
          <a:p>
            <a:r>
              <a:rPr lang="zh-CN" altLang="en-US" dirty="0" smtClean="0"/>
              <a:t>标注</a:t>
            </a:r>
            <a:r>
              <a:rPr lang="zh-CN" altLang="en-US" dirty="0"/>
              <a:t>零件尺寸时，要特别注意台虎钳中有装配关系的尺寸应彼此协调，不互相矛盾。例如，螺母上部圆柱的外径和同它相配合的活动钳身中的孔径应相同，螺母下部的螺孔尺寸与螺杆要一致，活动钳身前后向下凸出部分与固定钳座前后两侧面相配合的尺寸应一致。</a:t>
            </a:r>
          </a:p>
          <a:p>
            <a:r>
              <a:rPr lang="en-US" altLang="zh-CN" dirty="0"/>
              <a:t>(3)</a:t>
            </a:r>
            <a:r>
              <a:rPr lang="zh-CN" altLang="en-US" dirty="0"/>
              <a:t>材料和技术要求。活动钳身是铸件，一般选用中等强度的灰铸铁</a:t>
            </a:r>
            <a:r>
              <a:rPr lang="en-US" altLang="zh-CN" dirty="0"/>
              <a:t>HT2000</a:t>
            </a:r>
            <a:r>
              <a:rPr lang="zh-CN" altLang="en-US" dirty="0"/>
              <a:t>；活动钳身底面的表面粗糙度</a:t>
            </a:r>
            <a:r>
              <a:rPr lang="en-US" altLang="zh-CN" dirty="0"/>
              <a:t>Ra</a:t>
            </a:r>
            <a:r>
              <a:rPr lang="zh-CN" altLang="en-US" dirty="0"/>
              <a:t>值有较严的要求，取</a:t>
            </a:r>
            <a:r>
              <a:rPr lang="en-US" altLang="zh-CN" dirty="0"/>
              <a:t>1.6μm</a:t>
            </a:r>
            <a:r>
              <a:rPr lang="zh-CN" altLang="en-US" dirty="0"/>
              <a:t>。对于非工作表面，如活动钳身的外表面，</a:t>
            </a:r>
            <a:r>
              <a:rPr lang="en-US" altLang="zh-CN" dirty="0"/>
              <a:t>Ra</a:t>
            </a:r>
            <a:r>
              <a:rPr lang="zh-CN" altLang="en-US" dirty="0"/>
              <a:t>值可取</a:t>
            </a:r>
            <a:r>
              <a:rPr lang="en-US" altLang="zh-CN" dirty="0"/>
              <a:t>6.3μm</a:t>
            </a:r>
            <a:r>
              <a:rPr lang="zh-CN" altLang="en-US" dirty="0"/>
              <a:t>。</a:t>
            </a:r>
          </a:p>
          <a:p>
            <a:endParaRPr lang="zh-CN" altLang="en-US" dirty="0"/>
          </a:p>
        </p:txBody>
      </p:sp>
      <p:pic>
        <p:nvPicPr>
          <p:cNvPr id="4" name="图片 3"/>
          <p:cNvPicPr/>
          <p:nvPr/>
        </p:nvPicPr>
        <p:blipFill>
          <a:blip r:embed="rId2" cstate="print"/>
          <a:srcRect/>
          <a:stretch>
            <a:fillRect/>
          </a:stretch>
        </p:blipFill>
        <p:spPr>
          <a:xfrm>
            <a:off x="7670267" y="2006411"/>
            <a:ext cx="4429453" cy="3773601"/>
          </a:xfrm>
          <a:prstGeom prst="rect">
            <a:avLst/>
          </a:prstGeom>
          <a:noFill/>
          <a:ln w="9525">
            <a:noFill/>
            <a:miter lim="800000"/>
            <a:headEnd/>
            <a:tailEnd/>
          </a:ln>
        </p:spPr>
      </p:pic>
    </p:spTree>
    <p:extLst>
      <p:ext uri="{BB962C8B-B14F-4D97-AF65-F5344CB8AC3E}">
        <p14:creationId xmlns:p14="http://schemas.microsoft.com/office/powerpoint/2010/main" val="30791571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8266" y="654037"/>
            <a:ext cx="7284589" cy="6077839"/>
          </a:xfrm>
        </p:spPr>
        <p:txBody>
          <a:bodyPr>
            <a:normAutofit lnSpcReduction="10000"/>
          </a:bodyPr>
          <a:lstStyle/>
          <a:p>
            <a:r>
              <a:rPr lang="en-US" altLang="zh-CN" dirty="0"/>
              <a:t>3.</a:t>
            </a:r>
            <a:r>
              <a:rPr lang="zh-CN" altLang="zh-CN" dirty="0"/>
              <a:t>测绘螺杆</a:t>
            </a:r>
          </a:p>
          <a:p>
            <a:r>
              <a:rPr lang="en-US" altLang="zh-CN" dirty="0"/>
              <a:t>(1)</a:t>
            </a:r>
            <a:r>
              <a:rPr lang="zh-CN" altLang="zh-CN" dirty="0"/>
              <a:t>选择零件视图并确定表达方案。螺杆为轴类零件，位于固定钳座左右两圆柱孔内，转动螺杆使螺母带动活动钳身左右移动，可夹紧或松开工件。螺杆主要由</a:t>
            </a:r>
            <a:r>
              <a:rPr lang="en-US" altLang="zh-CN" dirty="0"/>
              <a:t>3</a:t>
            </a:r>
            <a:r>
              <a:rPr lang="zh-CN" altLang="zh-CN" dirty="0"/>
              <a:t>部分组成，左部和右部的圆柱部分起定位作用，中间为螺纹，右端用于旋转螺杆。螺杆主要在车床上加工。</a:t>
            </a:r>
          </a:p>
          <a:p>
            <a:r>
              <a:rPr lang="zh-CN" altLang="zh-CN" dirty="0"/>
              <a:t>根据零件的形状特征，先按加工位置或工作位置选择主视图，再按零件的内外结构特点选用必要的其他视图和剖视图、断面图等表达方法。为表达螺杆的结构特征，按加工位置使轴线水平放置，用一个基本视图表达，并用一个移出断面图、一个局部放大图、一个局部剖视图分别表达方榫、螺纹和销孔</a:t>
            </a:r>
            <a:r>
              <a:rPr lang="zh-CN" altLang="zh-CN" dirty="0" smtClean="0"/>
              <a:t>。</a:t>
            </a:r>
            <a:endParaRPr lang="en-US" altLang="zh-CN" dirty="0" smtClean="0"/>
          </a:p>
          <a:p>
            <a:r>
              <a:rPr lang="en-US" altLang="zh-CN" dirty="0"/>
              <a:t>(2)</a:t>
            </a:r>
            <a:r>
              <a:rPr lang="zh-CN" altLang="en-US" dirty="0"/>
              <a:t>测量并标注尺寸。以螺杆水平轴线为径向尺寸主要基准，注出各轴段直径；以退刀槽右端面为长度方向尺寸主要基准，注出尺寸</a:t>
            </a:r>
            <a:r>
              <a:rPr lang="en-US" altLang="zh-CN" dirty="0"/>
              <a:t>32</a:t>
            </a:r>
            <a:r>
              <a:rPr lang="zh-CN" altLang="en-US" dirty="0"/>
              <a:t>、 </a:t>
            </a:r>
            <a:r>
              <a:rPr lang="en-US" altLang="zh-CN" dirty="0"/>
              <a:t>174</a:t>
            </a:r>
            <a:r>
              <a:rPr lang="zh-CN" altLang="en-US" dirty="0"/>
              <a:t>和</a:t>
            </a:r>
            <a:r>
              <a:rPr lang="en-US" altLang="zh-CN" dirty="0"/>
              <a:t>4xΦ12</a:t>
            </a:r>
            <a:r>
              <a:rPr lang="zh-CN" altLang="en-US" dirty="0"/>
              <a:t>，再以两端面为辅助基准注出各部分尺寸。</a:t>
            </a:r>
          </a:p>
          <a:p>
            <a:r>
              <a:rPr lang="en-US" altLang="zh-CN" dirty="0"/>
              <a:t>(3)</a:t>
            </a:r>
            <a:r>
              <a:rPr lang="zh-CN" altLang="en-US" dirty="0"/>
              <a:t>初定材料和确定技术要求。对于轴、杆、键、销等零件通常选用碳素结构钢，螺杆的材料采用</a:t>
            </a:r>
            <a:r>
              <a:rPr lang="en-US" altLang="zh-CN" dirty="0"/>
              <a:t>45</a:t>
            </a:r>
            <a:r>
              <a:rPr lang="zh-CN" altLang="en-US" dirty="0"/>
              <a:t>钢；为使螺杆在钳座左右两圆柱孔内转动灵活，螺杆两端轴颈与圆孔采用基孔制间隙配合。螺杆上凡工作表面均选择粗糙度</a:t>
            </a:r>
            <a:r>
              <a:rPr lang="en-US" altLang="zh-CN" dirty="0"/>
              <a:t>Ra3.2μm</a:t>
            </a:r>
            <a:r>
              <a:rPr lang="zh-CN" altLang="en-US" dirty="0"/>
              <a:t>，其余表面取</a:t>
            </a:r>
            <a:r>
              <a:rPr lang="en-US" altLang="zh-CN" dirty="0"/>
              <a:t>Ra6.3μm</a:t>
            </a:r>
            <a:r>
              <a:rPr lang="zh-CN" altLang="en-US" dirty="0"/>
              <a:t>，如</a:t>
            </a:r>
            <a:r>
              <a:rPr lang="zh-CN" altLang="en-US" dirty="0" smtClean="0"/>
              <a:t>图所</a:t>
            </a:r>
            <a:r>
              <a:rPr lang="zh-CN" altLang="en-US" dirty="0"/>
              <a:t>示</a:t>
            </a:r>
            <a:r>
              <a:rPr lang="zh-CN" altLang="en-US" dirty="0" smtClean="0"/>
              <a:t>。</a:t>
            </a:r>
            <a:endParaRPr lang="en-US" altLang="zh-CN" dirty="0" smtClean="0"/>
          </a:p>
        </p:txBody>
      </p:sp>
      <p:pic>
        <p:nvPicPr>
          <p:cNvPr id="5" name="图片 4"/>
          <p:cNvPicPr/>
          <p:nvPr/>
        </p:nvPicPr>
        <p:blipFill>
          <a:blip r:embed="rId2" cstate="print"/>
          <a:srcRect/>
          <a:stretch>
            <a:fillRect/>
          </a:stretch>
        </p:blipFill>
        <p:spPr>
          <a:xfrm>
            <a:off x="7333757" y="1883975"/>
            <a:ext cx="4874009" cy="3429001"/>
          </a:xfrm>
          <a:prstGeom prst="rect">
            <a:avLst/>
          </a:prstGeom>
          <a:noFill/>
          <a:ln w="9525">
            <a:noFill/>
            <a:miter lim="800000"/>
            <a:headEnd/>
            <a:tailEnd/>
          </a:ln>
        </p:spPr>
      </p:pic>
    </p:spTree>
    <p:extLst>
      <p:ext uri="{BB962C8B-B14F-4D97-AF65-F5344CB8AC3E}">
        <p14:creationId xmlns:p14="http://schemas.microsoft.com/office/powerpoint/2010/main" val="18427193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125206" y="780161"/>
            <a:ext cx="7410711" cy="5652170"/>
          </a:xfrm>
        </p:spPr>
        <p:txBody>
          <a:bodyPr>
            <a:normAutofit lnSpcReduction="10000"/>
          </a:bodyPr>
          <a:lstStyle/>
          <a:p>
            <a:r>
              <a:rPr lang="en-US" altLang="zh-CN" dirty="0"/>
              <a:t>4.</a:t>
            </a:r>
            <a:r>
              <a:rPr lang="zh-CN" altLang="en-US" dirty="0"/>
              <a:t>测绘固定钳身</a:t>
            </a:r>
          </a:p>
          <a:p>
            <a:r>
              <a:rPr lang="en-US" altLang="zh-CN" dirty="0"/>
              <a:t>(1)</a:t>
            </a:r>
            <a:r>
              <a:rPr lang="zh-CN" altLang="en-US" dirty="0"/>
              <a:t>选择零件视图并确定表达方案。固定钳身的结构形状为左低右高，下部有一空腔，且有一工字形槽。空腔的作用是放置螺杆和螺母，工字形槽的作用是使螺母带动活动钳身作水平方向左右移动。</a:t>
            </a:r>
          </a:p>
          <a:p>
            <a:r>
              <a:rPr lang="zh-CN" altLang="en-US" dirty="0"/>
              <a:t>固定钳身的主视图按其工作位置选择，按其结构形状再增加俯视图和左视图。为表达内部结构，主视图采用全剖视，左视图采用半剖视，俯视图采用局部剖视。</a:t>
            </a:r>
          </a:p>
          <a:p>
            <a:r>
              <a:rPr lang="en-US" altLang="zh-CN" dirty="0"/>
              <a:t>(2)</a:t>
            </a:r>
            <a:r>
              <a:rPr lang="zh-CN" altLang="en-US" dirty="0"/>
              <a:t>测量并标注尺寸。固定钳身长、宽、高三个方向的基准选择和标注尺寸的步骤请学生自行分析。</a:t>
            </a:r>
          </a:p>
          <a:p>
            <a:r>
              <a:rPr lang="zh-CN" altLang="en-US" dirty="0"/>
              <a:t>固定钳身应与活动钳身一致对应，以便两钳口板装上后顶面平齐，也有利于装配后修磨两钳口顶面有装配功能要求的螺孔，光孔孔组的孔距一般设计选用</a:t>
            </a:r>
            <a:r>
              <a:rPr lang="en-US" altLang="zh-CN" dirty="0"/>
              <a:t>±0.3mm</a:t>
            </a:r>
            <a:r>
              <a:rPr lang="zh-CN" altLang="en-US" dirty="0"/>
              <a:t>的极限偏差，如左视图中的</a:t>
            </a:r>
            <a:r>
              <a:rPr lang="en-US" altLang="zh-CN" dirty="0"/>
              <a:t>11 ±0.3</a:t>
            </a:r>
            <a:r>
              <a:rPr lang="zh-CN" altLang="en-US" dirty="0"/>
              <a:t>和</a:t>
            </a:r>
            <a:r>
              <a:rPr lang="en-US" altLang="zh-CN" dirty="0"/>
              <a:t>40 ±0.3</a:t>
            </a:r>
            <a:r>
              <a:rPr lang="zh-CN" altLang="en-US" dirty="0"/>
              <a:t>。</a:t>
            </a:r>
          </a:p>
          <a:p>
            <a:r>
              <a:rPr lang="en-US" altLang="zh-CN" dirty="0"/>
              <a:t>(3)</a:t>
            </a:r>
            <a:r>
              <a:rPr lang="zh-CN" altLang="en-US" dirty="0"/>
              <a:t>确定材料和技术要求。固定钳身是铸件，一般选用中等强度的灰铸铁</a:t>
            </a:r>
            <a:r>
              <a:rPr lang="en-US" altLang="zh-CN" dirty="0"/>
              <a:t>HT200</a:t>
            </a:r>
            <a:r>
              <a:rPr lang="zh-CN" altLang="en-US" dirty="0"/>
              <a:t>。凡与其他零件有相对运动的表面如工字形槽的上表面、轴孔内表面等表面粗糙度要求较严，取</a:t>
            </a:r>
            <a:r>
              <a:rPr lang="en-US" altLang="zh-CN" dirty="0"/>
              <a:t>Ra</a:t>
            </a:r>
            <a:r>
              <a:rPr lang="zh-CN" altLang="en-US" dirty="0"/>
              <a:t>值</a:t>
            </a:r>
            <a:r>
              <a:rPr lang="en-US" altLang="zh-CN" dirty="0"/>
              <a:t>1.6μm</a:t>
            </a:r>
            <a:r>
              <a:rPr lang="zh-CN" altLang="en-US" dirty="0"/>
              <a:t>， 其他非工作表面</a:t>
            </a:r>
            <a:r>
              <a:rPr lang="en-US" altLang="zh-CN" dirty="0"/>
              <a:t>Ra</a:t>
            </a:r>
            <a:r>
              <a:rPr lang="zh-CN" altLang="en-US" dirty="0"/>
              <a:t>值取</a:t>
            </a:r>
            <a:r>
              <a:rPr lang="en-US" altLang="zh-CN" dirty="0"/>
              <a:t>6.3μm</a:t>
            </a:r>
            <a:r>
              <a:rPr lang="zh-CN" altLang="en-US" dirty="0"/>
              <a:t>，标注时可采用多个表面的简化注法，如</a:t>
            </a:r>
            <a:r>
              <a:rPr lang="zh-CN" altLang="en-US" dirty="0" smtClean="0"/>
              <a:t>图所</a:t>
            </a:r>
            <a:r>
              <a:rPr lang="zh-CN" altLang="en-US" dirty="0"/>
              <a:t>示。</a:t>
            </a:r>
          </a:p>
          <a:p>
            <a:endParaRPr lang="zh-CN" altLang="en-US" dirty="0"/>
          </a:p>
        </p:txBody>
      </p:sp>
      <p:pic>
        <p:nvPicPr>
          <p:cNvPr id="6" name="图片 5"/>
          <p:cNvPicPr/>
          <p:nvPr/>
        </p:nvPicPr>
        <p:blipFill>
          <a:blip r:embed="rId2" cstate="print"/>
          <a:srcRect/>
          <a:stretch>
            <a:fillRect/>
          </a:stretch>
        </p:blipFill>
        <p:spPr>
          <a:xfrm>
            <a:off x="7895240" y="1795462"/>
            <a:ext cx="4000500" cy="3267075"/>
          </a:xfrm>
          <a:prstGeom prst="rect">
            <a:avLst/>
          </a:prstGeom>
          <a:noFill/>
          <a:ln w="9525">
            <a:noFill/>
            <a:miter lim="800000"/>
            <a:headEnd/>
            <a:tailEnd/>
          </a:ln>
        </p:spPr>
      </p:pic>
    </p:spTree>
    <p:extLst>
      <p:ext uri="{BB962C8B-B14F-4D97-AF65-F5344CB8AC3E}">
        <p14:creationId xmlns:p14="http://schemas.microsoft.com/office/powerpoint/2010/main" val="36188028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5468" y="898013"/>
            <a:ext cx="10865777" cy="415710"/>
          </a:xfrm>
        </p:spPr>
        <p:txBody>
          <a:bodyPr>
            <a:normAutofit fontScale="90000"/>
          </a:bodyPr>
          <a:lstStyle/>
          <a:p>
            <a:r>
              <a:rPr lang="zh-CN" altLang="zh-CN" dirty="0"/>
              <a:t>（二）绘制台虎钳装配图</a:t>
            </a:r>
            <a:br>
              <a:rPr lang="zh-CN" altLang="zh-CN" dirty="0"/>
            </a:br>
            <a:endParaRPr lang="zh-CN" altLang="en-US" dirty="0"/>
          </a:p>
        </p:txBody>
      </p:sp>
      <p:pic>
        <p:nvPicPr>
          <p:cNvPr id="4" name="内容占位符 3"/>
          <p:cNvPicPr>
            <a:picLocks noGrp="1"/>
          </p:cNvPicPr>
          <p:nvPr>
            <p:ph idx="1"/>
          </p:nvPr>
        </p:nvPicPr>
        <p:blipFill>
          <a:blip r:embed="rId2" cstate="print"/>
          <a:srcRect/>
          <a:stretch>
            <a:fillRect/>
          </a:stretch>
        </p:blipFill>
        <p:spPr>
          <a:xfrm>
            <a:off x="6767250" y="1646772"/>
            <a:ext cx="5244094" cy="3616459"/>
          </a:xfrm>
          <a:prstGeom prst="rect">
            <a:avLst/>
          </a:prstGeom>
          <a:noFill/>
          <a:ln w="9525">
            <a:noFill/>
            <a:miter lim="800000"/>
            <a:headEnd/>
            <a:tailEnd/>
          </a:ln>
        </p:spPr>
      </p:pic>
      <p:sp>
        <p:nvSpPr>
          <p:cNvPr id="5" name="矩形 4"/>
          <p:cNvSpPr/>
          <p:nvPr/>
        </p:nvSpPr>
        <p:spPr>
          <a:xfrm>
            <a:off x="478221" y="1363829"/>
            <a:ext cx="6096000" cy="4524315"/>
          </a:xfrm>
          <a:prstGeom prst="rect">
            <a:avLst/>
          </a:prstGeom>
        </p:spPr>
        <p:txBody>
          <a:bodyPr>
            <a:spAutoFit/>
          </a:bodyPr>
          <a:lstStyle/>
          <a:p>
            <a:r>
              <a:rPr lang="en-US" altLang="zh-CN" sz="2400" dirty="0"/>
              <a:t>(1)</a:t>
            </a:r>
            <a:r>
              <a:rPr lang="zh-CN" altLang="en-US" sz="2400" dirty="0"/>
              <a:t>确定台虎钳装配图的表达方式。采用通过主要装配干线进行剖切的剖视图，以表达部件中各零件间的装配关系；左视图采用半剖，补充表达活动钳身和固定钳身的装配关系及螺母结构特点；俯视图补充表达固定钳身的结构特点。</a:t>
            </a:r>
          </a:p>
          <a:p>
            <a:r>
              <a:rPr lang="zh-CN" altLang="en-US" sz="2400" dirty="0"/>
              <a:t>（</a:t>
            </a:r>
            <a:r>
              <a:rPr lang="en-US" altLang="zh-CN" sz="2400" dirty="0"/>
              <a:t>2</a:t>
            </a:r>
            <a:r>
              <a:rPr lang="zh-CN" altLang="en-US" sz="2400" dirty="0"/>
              <a:t>）确定图纸幅面和绘图比例。图纸幅面和绘图比例应根据装配体的复杂程度和实际大小来选用，应清楚地表达出主要装配关系和主要零件的结构。选用图幅时，还应注意在视图之间留有足够的空隙，以便标注尺寸、编写零件序号、注写明细栏及技术要求等。</a:t>
            </a:r>
          </a:p>
        </p:txBody>
      </p:sp>
    </p:spTree>
    <p:extLst>
      <p:ext uri="{BB962C8B-B14F-4D97-AF65-F5344CB8AC3E}">
        <p14:creationId xmlns:p14="http://schemas.microsoft.com/office/powerpoint/2010/main" val="39698866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5724" y="1168827"/>
            <a:ext cx="3761935" cy="5594460"/>
          </a:xfrm>
        </p:spPr>
        <p:txBody>
          <a:bodyPr>
            <a:noAutofit/>
          </a:bodyPr>
          <a:lstStyle/>
          <a:p>
            <a:r>
              <a:rPr lang="zh-CN" altLang="en-US" sz="2400" dirty="0"/>
              <a:t>（</a:t>
            </a:r>
            <a:r>
              <a:rPr lang="en-US" altLang="zh-CN" sz="2400" dirty="0"/>
              <a:t>3</a:t>
            </a:r>
            <a:r>
              <a:rPr lang="zh-CN" altLang="en-US" sz="2400" dirty="0"/>
              <a:t>）装配图的绘图步骤。台虎钳装配图的绘图步骤</a:t>
            </a:r>
            <a:r>
              <a:rPr lang="zh-CN" altLang="en-US" sz="2400" dirty="0" smtClean="0"/>
              <a:t>如右图所</a:t>
            </a:r>
            <a:r>
              <a:rPr lang="zh-CN" altLang="en-US" sz="2400" dirty="0"/>
              <a:t>示。先画出各视图的主要轴线、对称中心线及绘图基准线，如</a:t>
            </a:r>
            <a:r>
              <a:rPr lang="zh-CN" altLang="en-US" sz="2400" dirty="0" smtClean="0"/>
              <a:t>图（</a:t>
            </a:r>
            <a:r>
              <a:rPr lang="en-US" altLang="zh-CN" sz="2400" dirty="0"/>
              <a:t>a</a:t>
            </a:r>
            <a:r>
              <a:rPr lang="zh-CN" altLang="en-US" sz="2400" dirty="0"/>
              <a:t>）所示。再画出主要零件固定钳身的轮廓线（三个视图要联系起来画），如</a:t>
            </a:r>
            <a:r>
              <a:rPr lang="zh-CN" altLang="en-US" sz="2400" dirty="0" smtClean="0"/>
              <a:t>图（</a:t>
            </a:r>
            <a:r>
              <a:rPr lang="en-US" altLang="zh-CN" sz="2400" dirty="0"/>
              <a:t>b</a:t>
            </a:r>
            <a:r>
              <a:rPr lang="zh-CN" altLang="en-US" sz="2400" dirty="0"/>
              <a:t>） 所示。画出活动钳身的轮廓线，如</a:t>
            </a:r>
            <a:r>
              <a:rPr lang="zh-CN" altLang="en-US" sz="2400" dirty="0" smtClean="0"/>
              <a:t>图（</a:t>
            </a:r>
            <a:r>
              <a:rPr lang="en-US" altLang="zh-CN" sz="2400" dirty="0"/>
              <a:t>c</a:t>
            </a:r>
            <a:r>
              <a:rPr lang="zh-CN" altLang="en-US" sz="2400" dirty="0"/>
              <a:t>）所示。最后画出整个装配图，</a:t>
            </a:r>
            <a:r>
              <a:rPr lang="zh-CN" altLang="en-US" sz="2400" dirty="0" smtClean="0"/>
              <a:t>如图（</a:t>
            </a:r>
            <a:r>
              <a:rPr lang="en-US" altLang="zh-CN" sz="2400" dirty="0"/>
              <a:t>d</a:t>
            </a:r>
            <a:r>
              <a:rPr lang="zh-CN" altLang="en-US" sz="2400" dirty="0"/>
              <a:t>）所示。最后标注尺寸、注写技术要求，填写标题栏和</a:t>
            </a:r>
            <a:r>
              <a:rPr lang="zh-CN" altLang="en-US" sz="2400" dirty="0" smtClean="0"/>
              <a:t>明细栏。</a:t>
            </a:r>
            <a:endParaRPr lang="zh-CN" altLang="en-US" sz="2400" dirty="0"/>
          </a:p>
        </p:txBody>
      </p:sp>
      <p:pic>
        <p:nvPicPr>
          <p:cNvPr id="4" name="图片 3"/>
          <p:cNvPicPr/>
          <p:nvPr/>
        </p:nvPicPr>
        <p:blipFill>
          <a:blip r:embed="rId2">
            <a:extLst>
              <a:ext uri="{28A0092B-C50C-407E-A947-70E740481C1C}">
                <a14:useLocalDpi xmlns:a14="http://schemas.microsoft.com/office/drawing/2010/main" val="0"/>
              </a:ext>
            </a:extLst>
          </a:blip>
          <a:stretch>
            <a:fillRect/>
          </a:stretch>
        </p:blipFill>
        <p:spPr>
          <a:xfrm>
            <a:off x="4514083" y="1185260"/>
            <a:ext cx="3037600" cy="2213960"/>
          </a:xfrm>
          <a:prstGeom prst="rect">
            <a:avLst/>
          </a:prstGeom>
        </p:spPr>
      </p:pic>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8338338" y="1062420"/>
            <a:ext cx="3335020" cy="2336800"/>
          </a:xfrm>
          <a:prstGeom prst="rect">
            <a:avLst/>
          </a:prstGeom>
        </p:spPr>
      </p:pic>
      <p:pic>
        <p:nvPicPr>
          <p:cNvPr id="6" name="图片 5"/>
          <p:cNvPicPr/>
          <p:nvPr/>
        </p:nvPicPr>
        <p:blipFill>
          <a:blip r:embed="rId4"/>
          <a:stretch>
            <a:fillRect/>
          </a:stretch>
        </p:blipFill>
        <p:spPr>
          <a:xfrm>
            <a:off x="4135755" y="4165447"/>
            <a:ext cx="3920490" cy="2440305"/>
          </a:xfrm>
          <a:prstGeom prst="rect">
            <a:avLst/>
          </a:prstGeom>
        </p:spPr>
      </p:pic>
      <p:pic>
        <p:nvPicPr>
          <p:cNvPr id="7" name="图片 6"/>
          <p:cNvPicPr/>
          <p:nvPr/>
        </p:nvPicPr>
        <p:blipFill>
          <a:blip r:embed="rId5"/>
          <a:stretch>
            <a:fillRect/>
          </a:stretch>
        </p:blipFill>
        <p:spPr>
          <a:xfrm>
            <a:off x="8095768" y="3966057"/>
            <a:ext cx="3820160" cy="2639695"/>
          </a:xfrm>
          <a:prstGeom prst="rect">
            <a:avLst/>
          </a:prstGeom>
        </p:spPr>
      </p:pic>
      <p:sp>
        <p:nvSpPr>
          <p:cNvPr id="10" name="TextBox 9"/>
          <p:cNvSpPr txBox="1"/>
          <p:nvPr/>
        </p:nvSpPr>
        <p:spPr>
          <a:xfrm>
            <a:off x="5217953" y="3493178"/>
            <a:ext cx="302003" cy="369332"/>
          </a:xfrm>
          <a:prstGeom prst="rect">
            <a:avLst/>
          </a:prstGeom>
          <a:noFill/>
        </p:spPr>
        <p:txBody>
          <a:bodyPr wrap="square" rtlCol="0">
            <a:spAutoFit/>
          </a:bodyPr>
          <a:lstStyle/>
          <a:p>
            <a:r>
              <a:rPr lang="en-US" altLang="zh-CN" dirty="0" smtClean="0"/>
              <a:t>a</a:t>
            </a:r>
            <a:endParaRPr lang="zh-CN" altLang="en-US" dirty="0"/>
          </a:p>
        </p:txBody>
      </p:sp>
      <p:sp>
        <p:nvSpPr>
          <p:cNvPr id="11" name="矩形 10"/>
          <p:cNvSpPr/>
          <p:nvPr/>
        </p:nvSpPr>
        <p:spPr>
          <a:xfrm>
            <a:off x="9927144" y="3493178"/>
            <a:ext cx="328936" cy="369332"/>
          </a:xfrm>
          <a:prstGeom prst="rect">
            <a:avLst/>
          </a:prstGeom>
        </p:spPr>
        <p:txBody>
          <a:bodyPr wrap="none">
            <a:spAutoFit/>
          </a:bodyPr>
          <a:lstStyle/>
          <a:p>
            <a:r>
              <a:rPr lang="en-US" altLang="zh-CN" dirty="0" smtClean="0"/>
              <a:t>b</a:t>
            </a:r>
            <a:endParaRPr lang="zh-CN" altLang="en-US" dirty="0"/>
          </a:p>
        </p:txBody>
      </p:sp>
      <p:sp>
        <p:nvSpPr>
          <p:cNvPr id="12" name="矩形 11"/>
          <p:cNvSpPr/>
          <p:nvPr/>
        </p:nvSpPr>
        <p:spPr>
          <a:xfrm>
            <a:off x="6032883" y="6236420"/>
            <a:ext cx="304892" cy="369332"/>
          </a:xfrm>
          <a:prstGeom prst="rect">
            <a:avLst/>
          </a:prstGeom>
        </p:spPr>
        <p:txBody>
          <a:bodyPr wrap="none">
            <a:spAutoFit/>
          </a:bodyPr>
          <a:lstStyle/>
          <a:p>
            <a:r>
              <a:rPr lang="en-US" altLang="zh-CN" dirty="0" smtClean="0"/>
              <a:t>c</a:t>
            </a:r>
            <a:endParaRPr lang="zh-CN" altLang="en-US" dirty="0"/>
          </a:p>
        </p:txBody>
      </p:sp>
      <p:sp>
        <p:nvSpPr>
          <p:cNvPr id="13" name="矩形 12"/>
          <p:cNvSpPr/>
          <p:nvPr/>
        </p:nvSpPr>
        <p:spPr>
          <a:xfrm>
            <a:off x="10091612" y="6388820"/>
            <a:ext cx="328936" cy="369332"/>
          </a:xfrm>
          <a:prstGeom prst="rect">
            <a:avLst/>
          </a:prstGeom>
        </p:spPr>
        <p:txBody>
          <a:bodyPr wrap="none">
            <a:spAutoFit/>
          </a:bodyPr>
          <a:lstStyle/>
          <a:p>
            <a:r>
              <a:rPr lang="en-US" altLang="zh-CN" dirty="0" smtClean="0"/>
              <a:t>d</a:t>
            </a:r>
            <a:endParaRPr lang="zh-CN" altLang="en-US" dirty="0"/>
          </a:p>
        </p:txBody>
      </p:sp>
    </p:spTree>
    <p:extLst>
      <p:ext uri="{BB962C8B-B14F-4D97-AF65-F5344CB8AC3E}">
        <p14:creationId xmlns:p14="http://schemas.microsoft.com/office/powerpoint/2010/main" val="12975345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0635" y="972213"/>
            <a:ext cx="10865777" cy="415710"/>
          </a:xfrm>
        </p:spPr>
        <p:txBody>
          <a:bodyPr vert="horz" lIns="91440" tIns="45720" rIns="91440" bIns="45720" rtlCol="0">
            <a:noAutofit/>
          </a:bodyPr>
          <a:lstStyle/>
          <a:p>
            <a:pPr>
              <a:spcBef>
                <a:spcPts val="1000"/>
              </a:spcBef>
            </a:pPr>
            <a:r>
              <a:rPr lang="zh-CN" altLang="en-US" sz="3200" b="1" dirty="0">
                <a:latin typeface="+mn-lt"/>
                <a:ea typeface="+mn-ea"/>
                <a:cs typeface="+mn-cs"/>
              </a:rPr>
              <a:t>任务一 台虎钳的测量与草绘</a:t>
            </a:r>
          </a:p>
        </p:txBody>
      </p:sp>
      <p:sp>
        <p:nvSpPr>
          <p:cNvPr id="3" name="内容占位符 2"/>
          <p:cNvSpPr>
            <a:spLocks noGrp="1"/>
          </p:cNvSpPr>
          <p:nvPr>
            <p:ph idx="1"/>
          </p:nvPr>
        </p:nvSpPr>
        <p:spPr>
          <a:xfrm>
            <a:off x="770291" y="1574656"/>
            <a:ext cx="10865776" cy="4813478"/>
          </a:xfrm>
        </p:spPr>
        <p:txBody>
          <a:bodyPr/>
          <a:lstStyle/>
          <a:p>
            <a:r>
              <a:rPr lang="en-US" altLang="zh-CN" sz="2800" dirty="0" smtClean="0">
                <a:latin typeface="宋体" pitchFamily="2" charset="-122"/>
                <a:ea typeface="宋体" pitchFamily="2" charset="-122"/>
              </a:rPr>
              <a:t>      </a:t>
            </a:r>
            <a:r>
              <a:rPr lang="zh-CN" altLang="zh-CN" sz="2800" dirty="0" smtClean="0">
                <a:latin typeface="宋体" pitchFamily="2" charset="-122"/>
                <a:ea typeface="宋体" pitchFamily="2" charset="-122"/>
              </a:rPr>
              <a:t>通过</a:t>
            </a:r>
            <a:r>
              <a:rPr lang="zh-CN" altLang="zh-CN" sz="2800" dirty="0">
                <a:latin typeface="宋体" pitchFamily="2" charset="-122"/>
                <a:ea typeface="宋体" pitchFamily="2" charset="-122"/>
              </a:rPr>
              <a:t>测绘零部件，检验学生运用所学知识绘制零件图和装配图的初步职业能力（徒手绘图、仪器绘图和计算机绘图能力），以便为后续课程及其机械设计能力奠定基础</a:t>
            </a:r>
            <a:r>
              <a:rPr lang="zh-CN" altLang="zh-CN" sz="2800" dirty="0" smtClean="0">
                <a:latin typeface="宋体" pitchFamily="2" charset="-122"/>
                <a:ea typeface="宋体" pitchFamily="2" charset="-122"/>
              </a:rPr>
              <a:t>。</a:t>
            </a:r>
            <a:endParaRPr lang="en-US" altLang="zh-CN" sz="2800" dirty="0" smtClean="0">
              <a:latin typeface="宋体" pitchFamily="2" charset="-122"/>
              <a:ea typeface="宋体" pitchFamily="2" charset="-122"/>
            </a:endParaRPr>
          </a:p>
          <a:p>
            <a:endParaRPr lang="zh-CN" altLang="zh-CN" sz="2800" dirty="0">
              <a:latin typeface="宋体" pitchFamily="2" charset="-122"/>
              <a:ea typeface="宋体" pitchFamily="2" charset="-122"/>
            </a:endParaRPr>
          </a:p>
          <a:p>
            <a:r>
              <a:rPr lang="zh-CN" altLang="zh-CN" sz="2800" b="1" dirty="0" smtClean="0">
                <a:latin typeface="宋体" pitchFamily="2" charset="-122"/>
                <a:ea typeface="宋体" pitchFamily="2" charset="-122"/>
              </a:rPr>
              <a:t>任务</a:t>
            </a:r>
            <a:r>
              <a:rPr lang="zh-CN" altLang="zh-CN" sz="2800" b="1" dirty="0">
                <a:latin typeface="宋体" pitchFamily="2" charset="-122"/>
                <a:ea typeface="宋体" pitchFamily="2" charset="-122"/>
              </a:rPr>
              <a:t>描述：</a:t>
            </a:r>
            <a:endParaRPr lang="zh-CN" altLang="zh-CN" sz="2800" dirty="0">
              <a:latin typeface="宋体" pitchFamily="2" charset="-122"/>
              <a:ea typeface="宋体" pitchFamily="2" charset="-122"/>
            </a:endParaRPr>
          </a:p>
          <a:p>
            <a:r>
              <a:rPr lang="zh-CN" altLang="zh-CN" sz="2800" dirty="0">
                <a:latin typeface="宋体" pitchFamily="2" charset="-122"/>
                <a:ea typeface="宋体" pitchFamily="2" charset="-122"/>
              </a:rPr>
              <a:t>了解台虎钳的工作原理和结构，能够正确地使用测量工具，并掌握台虎钳的草绘步骤。</a:t>
            </a:r>
          </a:p>
          <a:p>
            <a:r>
              <a:rPr lang="zh-CN" altLang="zh-CN" sz="2800" dirty="0">
                <a:latin typeface="宋体" pitchFamily="2" charset="-122"/>
                <a:ea typeface="宋体" pitchFamily="2" charset="-122"/>
              </a:rPr>
              <a:t>（</a:t>
            </a:r>
            <a:r>
              <a:rPr lang="en-US" altLang="zh-CN" sz="2800" dirty="0">
                <a:latin typeface="宋体" pitchFamily="2" charset="-122"/>
                <a:ea typeface="宋体" pitchFamily="2" charset="-122"/>
              </a:rPr>
              <a:t>1</a:t>
            </a:r>
            <a:r>
              <a:rPr lang="zh-CN" altLang="zh-CN" sz="2800" dirty="0">
                <a:latin typeface="宋体" pitchFamily="2" charset="-122"/>
                <a:ea typeface="宋体" pitchFamily="2" charset="-122"/>
              </a:rPr>
              <a:t>）、台虎钳是如何实现松、夹零件的？</a:t>
            </a:r>
          </a:p>
          <a:p>
            <a:r>
              <a:rPr lang="zh-CN" altLang="zh-CN" sz="2800" dirty="0">
                <a:latin typeface="宋体" pitchFamily="2" charset="-122"/>
                <a:ea typeface="宋体" pitchFamily="2" charset="-122"/>
              </a:rPr>
              <a:t>（</a:t>
            </a:r>
            <a:r>
              <a:rPr lang="en-US" altLang="zh-CN" sz="2800" dirty="0">
                <a:latin typeface="宋体" pitchFamily="2" charset="-122"/>
                <a:ea typeface="宋体" pitchFamily="2" charset="-122"/>
              </a:rPr>
              <a:t>2</a:t>
            </a:r>
            <a:r>
              <a:rPr lang="zh-CN" altLang="zh-CN" sz="2800" dirty="0">
                <a:latin typeface="宋体" pitchFamily="2" charset="-122"/>
                <a:ea typeface="宋体" pitchFamily="2" charset="-122"/>
              </a:rPr>
              <a:t>）、台虎钳由哪些部分结构组成？</a:t>
            </a:r>
          </a:p>
          <a:p>
            <a:r>
              <a:rPr lang="zh-CN" altLang="zh-CN" sz="2800" dirty="0">
                <a:latin typeface="宋体" pitchFamily="2" charset="-122"/>
                <a:ea typeface="宋体" pitchFamily="2" charset="-122"/>
              </a:rPr>
              <a:t>（</a:t>
            </a:r>
            <a:r>
              <a:rPr lang="en-US" altLang="zh-CN" sz="2800" dirty="0">
                <a:latin typeface="宋体" pitchFamily="2" charset="-122"/>
                <a:ea typeface="宋体" pitchFamily="2" charset="-122"/>
              </a:rPr>
              <a:t>3</a:t>
            </a:r>
            <a:r>
              <a:rPr lang="zh-CN" altLang="zh-CN" sz="2800" dirty="0">
                <a:latin typeface="宋体" pitchFamily="2" charset="-122"/>
                <a:ea typeface="宋体" pitchFamily="2" charset="-122"/>
              </a:rPr>
              <a:t>）、台虎钳的拆装顺序是什么？</a:t>
            </a:r>
          </a:p>
          <a:p>
            <a:endParaRPr lang="zh-CN" altLang="en-US" dirty="0"/>
          </a:p>
        </p:txBody>
      </p:sp>
    </p:spTree>
    <p:extLst>
      <p:ext uri="{BB962C8B-B14F-4D97-AF65-F5344CB8AC3E}">
        <p14:creationId xmlns:p14="http://schemas.microsoft.com/office/powerpoint/2010/main" val="10006686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dirty="0"/>
              <a:t>一、</a:t>
            </a:r>
            <a:r>
              <a:rPr lang="zh-CN" altLang="zh-CN" dirty="0"/>
              <a:t>台虎钳的结构及工作原理</a:t>
            </a:r>
          </a:p>
        </p:txBody>
      </p:sp>
      <p:sp>
        <p:nvSpPr>
          <p:cNvPr id="3" name="内容占位符 2"/>
          <p:cNvSpPr>
            <a:spLocks noGrp="1"/>
          </p:cNvSpPr>
          <p:nvPr>
            <p:ph idx="1"/>
          </p:nvPr>
        </p:nvSpPr>
        <p:spPr>
          <a:xfrm>
            <a:off x="645468" y="1363485"/>
            <a:ext cx="11241732" cy="4813478"/>
          </a:xfrm>
        </p:spPr>
        <p:txBody>
          <a:bodyPr>
            <a:normAutofit/>
          </a:bodyPr>
          <a:lstStyle/>
          <a:p>
            <a:r>
              <a:rPr lang="en-US" altLang="zh-CN" sz="2800" dirty="0" smtClean="0">
                <a:latin typeface="宋体" pitchFamily="2" charset="-122"/>
                <a:ea typeface="宋体" pitchFamily="2" charset="-122"/>
              </a:rPr>
              <a:t>    </a:t>
            </a:r>
            <a:r>
              <a:rPr lang="zh-CN" altLang="zh-CN" sz="2800" dirty="0">
                <a:latin typeface="宋体" pitchFamily="2" charset="-122"/>
                <a:ea typeface="宋体" pitchFamily="2" charset="-122"/>
              </a:rPr>
              <a:t>台虎钳也被称为虎钳，是机械加工及钳工装配或维修所必备的辅助工具</a:t>
            </a:r>
            <a:r>
              <a:rPr lang="en-US" altLang="zh-CN" sz="2800" dirty="0">
                <a:latin typeface="宋体" pitchFamily="2" charset="-122"/>
                <a:ea typeface="宋体" pitchFamily="2" charset="-122"/>
              </a:rPr>
              <a:t>,</a:t>
            </a:r>
            <a:r>
              <a:rPr lang="zh-CN" altLang="zh-CN" sz="2800" dirty="0">
                <a:latin typeface="宋体" pitchFamily="2" charset="-122"/>
                <a:ea typeface="宋体" pitchFamily="2" charset="-122"/>
              </a:rPr>
              <a:t>主要由活动钳口、固定钳口、丝杆和底座</a:t>
            </a:r>
            <a:r>
              <a:rPr lang="en-US" altLang="zh-CN" sz="2800" dirty="0">
                <a:latin typeface="宋体" pitchFamily="2" charset="-122"/>
                <a:ea typeface="宋体" pitchFamily="2" charset="-122"/>
              </a:rPr>
              <a:t> 4</a:t>
            </a:r>
            <a:r>
              <a:rPr lang="zh-CN" altLang="zh-CN" sz="2800" dirty="0">
                <a:latin typeface="宋体" pitchFamily="2" charset="-122"/>
                <a:ea typeface="宋体" pitchFamily="2" charset="-122"/>
              </a:rPr>
              <a:t>部分组成</a:t>
            </a:r>
            <a:r>
              <a:rPr lang="en-US" altLang="zh-CN" sz="2800" dirty="0">
                <a:latin typeface="宋体" pitchFamily="2" charset="-122"/>
                <a:ea typeface="宋体" pitchFamily="2" charset="-122"/>
              </a:rPr>
              <a:t>,</a:t>
            </a:r>
            <a:r>
              <a:rPr lang="zh-CN" altLang="zh-CN" sz="2800" dirty="0">
                <a:latin typeface="宋体" pitchFamily="2" charset="-122"/>
                <a:ea typeface="宋体" pitchFamily="2" charset="-122"/>
              </a:rPr>
              <a:t>见</a:t>
            </a:r>
            <a:r>
              <a:rPr lang="zh-CN" altLang="zh-CN" sz="2800" dirty="0" smtClean="0">
                <a:latin typeface="宋体" pitchFamily="2" charset="-122"/>
                <a:ea typeface="宋体" pitchFamily="2" charset="-122"/>
              </a:rPr>
              <a:t>图所</a:t>
            </a:r>
            <a:r>
              <a:rPr lang="zh-CN" altLang="zh-CN" sz="2800" dirty="0">
                <a:latin typeface="宋体" pitchFamily="2" charset="-122"/>
                <a:ea typeface="宋体" pitchFamily="2" charset="-122"/>
              </a:rPr>
              <a:t>示。其中，丝杆起松紧作用。转式台虎钳的钳体可在水平方向做</a:t>
            </a:r>
            <a:r>
              <a:rPr lang="en-US" altLang="zh-CN" sz="2800" dirty="0">
                <a:latin typeface="宋体" pitchFamily="2" charset="-122"/>
                <a:ea typeface="宋体" pitchFamily="2" charset="-122"/>
              </a:rPr>
              <a:t>360</a:t>
            </a:r>
            <a:r>
              <a:rPr lang="zh-CN" altLang="zh-CN" sz="2800" dirty="0">
                <a:latin typeface="宋体" pitchFamily="2" charset="-122"/>
                <a:ea typeface="宋体" pitchFamily="2" charset="-122"/>
              </a:rPr>
              <a:t>°旋转</a:t>
            </a:r>
            <a:r>
              <a:rPr lang="en-US" altLang="zh-CN" sz="2800" dirty="0">
                <a:latin typeface="宋体" pitchFamily="2" charset="-122"/>
                <a:ea typeface="宋体" pitchFamily="2" charset="-122"/>
              </a:rPr>
              <a:t>,</a:t>
            </a:r>
            <a:r>
              <a:rPr lang="zh-CN" altLang="zh-CN" sz="2800" dirty="0">
                <a:latin typeface="宋体" pitchFamily="2" charset="-122"/>
                <a:ea typeface="宋体" pitchFamily="2" charset="-122"/>
              </a:rPr>
              <a:t>并能在钳工操作所需位置固定。有些转式台虎钳还可在垂直或水平方向作任意旋转。一般情况下，台虎钳均带有便于锤打用的砧板。其规格用钳口宽度表示，常用规格有</a:t>
            </a:r>
            <a:r>
              <a:rPr lang="en-US" altLang="zh-CN" sz="2800" dirty="0">
                <a:latin typeface="宋体" pitchFamily="2" charset="-122"/>
                <a:ea typeface="宋体" pitchFamily="2" charset="-122"/>
              </a:rPr>
              <a:t>100mm</a:t>
            </a:r>
            <a:r>
              <a:rPr lang="zh-CN" altLang="zh-CN" sz="2800" dirty="0">
                <a:latin typeface="宋体" pitchFamily="2" charset="-122"/>
                <a:ea typeface="宋体" pitchFamily="2" charset="-122"/>
              </a:rPr>
              <a:t>、</a:t>
            </a:r>
            <a:r>
              <a:rPr lang="en-US" altLang="zh-CN" sz="2800" dirty="0">
                <a:latin typeface="宋体" pitchFamily="2" charset="-122"/>
                <a:ea typeface="宋体" pitchFamily="2" charset="-122"/>
              </a:rPr>
              <a:t>125mm</a:t>
            </a:r>
            <a:r>
              <a:rPr lang="zh-CN" altLang="zh-CN" sz="2800" dirty="0">
                <a:latin typeface="宋体" pitchFamily="2" charset="-122"/>
                <a:ea typeface="宋体" pitchFamily="2" charset="-122"/>
              </a:rPr>
              <a:t>、</a:t>
            </a:r>
            <a:r>
              <a:rPr lang="en-US" altLang="zh-CN" sz="2800" dirty="0">
                <a:latin typeface="宋体" pitchFamily="2" charset="-122"/>
                <a:ea typeface="宋体" pitchFamily="2" charset="-122"/>
              </a:rPr>
              <a:t>150mm</a:t>
            </a:r>
            <a:r>
              <a:rPr lang="zh-CN" altLang="zh-CN" sz="2800" dirty="0">
                <a:latin typeface="宋体" pitchFamily="2" charset="-122"/>
                <a:ea typeface="宋体" pitchFamily="2" charset="-122"/>
              </a:rPr>
              <a:t>等。</a:t>
            </a:r>
          </a:p>
        </p:txBody>
      </p:sp>
      <p:pic>
        <p:nvPicPr>
          <p:cNvPr id="4" name="图片 3"/>
          <p:cNvPicPr/>
          <p:nvPr/>
        </p:nvPicPr>
        <p:blipFill>
          <a:blip r:embed="rId2"/>
          <a:stretch>
            <a:fillRect/>
          </a:stretch>
        </p:blipFill>
        <p:spPr>
          <a:xfrm>
            <a:off x="1630044" y="4007025"/>
            <a:ext cx="9531941" cy="2551430"/>
          </a:xfrm>
          <a:prstGeom prst="rect">
            <a:avLst/>
          </a:prstGeom>
        </p:spPr>
      </p:pic>
    </p:spTree>
    <p:extLst>
      <p:ext uri="{BB962C8B-B14F-4D97-AF65-F5344CB8AC3E}">
        <p14:creationId xmlns:p14="http://schemas.microsoft.com/office/powerpoint/2010/main" val="3178543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5468" y="913779"/>
            <a:ext cx="10865777" cy="415710"/>
          </a:xfrm>
        </p:spPr>
        <p:txBody>
          <a:bodyPr>
            <a:normAutofit fontScale="90000"/>
          </a:bodyPr>
          <a:lstStyle/>
          <a:p>
            <a:r>
              <a:rPr lang="zh-CN" altLang="zh-CN" dirty="0"/>
              <a:t>二、台虎钳的装配示意图</a:t>
            </a:r>
            <a:br>
              <a:rPr lang="zh-CN" altLang="zh-CN" dirty="0"/>
            </a:br>
            <a:endParaRPr lang="zh-CN" altLang="en-US" dirty="0"/>
          </a:p>
        </p:txBody>
      </p:sp>
      <p:sp>
        <p:nvSpPr>
          <p:cNvPr id="3" name="内容占位符 2"/>
          <p:cNvSpPr>
            <a:spLocks noGrp="1"/>
          </p:cNvSpPr>
          <p:nvPr>
            <p:ph idx="1"/>
          </p:nvPr>
        </p:nvSpPr>
        <p:spPr>
          <a:xfrm>
            <a:off x="393219" y="1274716"/>
            <a:ext cx="7410711" cy="5457159"/>
          </a:xfrm>
        </p:spPr>
        <p:txBody>
          <a:bodyPr>
            <a:normAutofit fontScale="85000" lnSpcReduction="10000"/>
          </a:bodyPr>
          <a:lstStyle/>
          <a:p>
            <a:pPr>
              <a:lnSpc>
                <a:spcPct val="120000"/>
              </a:lnSpc>
            </a:pPr>
            <a:r>
              <a:rPr lang="en-US" altLang="zh-CN" sz="2400" dirty="0" smtClean="0">
                <a:latin typeface="宋体" pitchFamily="2" charset="-122"/>
                <a:ea typeface="宋体" pitchFamily="2" charset="-122"/>
              </a:rPr>
              <a:t>    </a:t>
            </a:r>
            <a:r>
              <a:rPr lang="zh-CN" altLang="en-US" sz="3000" dirty="0" smtClean="0">
                <a:latin typeface="宋体" pitchFamily="2" charset="-122"/>
                <a:ea typeface="宋体" pitchFamily="2" charset="-122"/>
              </a:rPr>
              <a:t>由</a:t>
            </a:r>
            <a:r>
              <a:rPr lang="zh-CN" altLang="zh-CN" sz="3000" dirty="0" smtClean="0">
                <a:latin typeface="宋体" pitchFamily="2" charset="-122"/>
                <a:ea typeface="宋体" pitchFamily="2" charset="-122"/>
              </a:rPr>
              <a:t>图可知</a:t>
            </a:r>
            <a:r>
              <a:rPr lang="zh-CN" altLang="zh-CN" sz="3000" dirty="0">
                <a:latin typeface="宋体" pitchFamily="2" charset="-122"/>
                <a:ea typeface="宋体" pitchFamily="2" charset="-122"/>
              </a:rPr>
              <a:t>，该台虎钳共有包括11种零件，其中标准件3种，非标准件8种。台虎钳上有一条装配线，螺杆8与圆环6之间通过圆锥销7连接，且螺杆8只能在</a:t>
            </a:r>
            <a:r>
              <a:rPr lang="zh-CN" altLang="zh-CN" sz="3000" dirty="0" smtClean="0">
                <a:latin typeface="宋体" pitchFamily="2" charset="-122"/>
                <a:ea typeface="宋体" pitchFamily="2" charset="-122"/>
              </a:rPr>
              <a:t>固定与</a:t>
            </a:r>
            <a:r>
              <a:rPr lang="zh-CN" altLang="zh-CN" sz="3000" dirty="0">
                <a:latin typeface="宋体" pitchFamily="2" charset="-122"/>
                <a:ea typeface="宋体" pitchFamily="2" charset="-122"/>
              </a:rPr>
              <a:t>活动钳身固定在一起</a:t>
            </a:r>
            <a:r>
              <a:rPr lang="zh-CN" altLang="zh-CN" sz="3000" dirty="0" smtClean="0">
                <a:latin typeface="宋体" pitchFamily="2" charset="-122"/>
                <a:ea typeface="宋体" pitchFamily="2" charset="-122"/>
              </a:rPr>
              <a:t>，</a:t>
            </a:r>
            <a:r>
              <a:rPr lang="zh-CN" altLang="zh-CN" sz="3100" dirty="0">
                <a:latin typeface="宋体" pitchFamily="2" charset="-122"/>
                <a:ea typeface="宋体" pitchFamily="2" charset="-122"/>
              </a:rPr>
              <a:t>钳身1上转动。活动钳身4的底面与固定钳身1的顶面相接触，螺母9的上部装在活动钳身4的孔中并通过螺钉3螺母9的下部则通过螺纹与螺杆连接</a:t>
            </a:r>
            <a:r>
              <a:rPr lang="zh-CN" altLang="zh-CN" sz="3000" dirty="0">
                <a:latin typeface="宋体" pitchFamily="2" charset="-122"/>
                <a:ea typeface="宋体" pitchFamily="2" charset="-122"/>
              </a:rPr>
              <a:t>。当转动螺杆8时，通过螺纹带动螺母9左右移动，</a:t>
            </a:r>
            <a:r>
              <a:rPr lang="zh-CN" altLang="zh-CN" sz="3100" dirty="0">
                <a:latin typeface="宋体" pitchFamily="2" charset="-122"/>
                <a:ea typeface="宋体" pitchFamily="2" charset="-122"/>
              </a:rPr>
              <a:t>从而</a:t>
            </a:r>
            <a:r>
              <a:rPr lang="zh-CN" altLang="zh-CN" sz="3000" dirty="0">
                <a:latin typeface="宋体" pitchFamily="2" charset="-122"/>
                <a:ea typeface="宋体" pitchFamily="2" charset="-122"/>
              </a:rPr>
              <a:t>带动活动钳身4左右移动，达到开、闭钳口夹持工件的目的。</a:t>
            </a:r>
          </a:p>
          <a:p>
            <a:pPr>
              <a:lnSpc>
                <a:spcPct val="120000"/>
              </a:lnSpc>
            </a:pPr>
            <a:r>
              <a:rPr lang="en-US" altLang="zh-CN" sz="3100" dirty="0" smtClean="0">
                <a:latin typeface="宋体" pitchFamily="2" charset="-122"/>
                <a:ea typeface="宋体" pitchFamily="2" charset="-122"/>
              </a:rPr>
              <a:t>   </a:t>
            </a:r>
            <a:r>
              <a:rPr lang="zh-CN" altLang="zh-CN" sz="3100" dirty="0" smtClean="0">
                <a:latin typeface="宋体" pitchFamily="2" charset="-122"/>
                <a:ea typeface="宋体" pitchFamily="2" charset="-122"/>
              </a:rPr>
              <a:t>另外</a:t>
            </a:r>
            <a:r>
              <a:rPr lang="zh-CN" altLang="zh-CN" sz="3000" dirty="0">
                <a:latin typeface="宋体" pitchFamily="2" charset="-122"/>
                <a:ea typeface="宋体" pitchFamily="2" charset="-122"/>
              </a:rPr>
              <a:t>，固定钳身1与活动钳身4上均装有钳口板，它们之间通过螺钉连接。而且，为便于夹紧工件，钳口板上应有滚花结构</a:t>
            </a:r>
            <a:r>
              <a:rPr lang="zh-CN" altLang="zh-CN" sz="3000" dirty="0" smtClean="0">
                <a:latin typeface="宋体" pitchFamily="2" charset="-122"/>
                <a:ea typeface="宋体" pitchFamily="2" charset="-122"/>
              </a:rPr>
              <a:t>。</a:t>
            </a:r>
            <a:endParaRPr lang="en-US" altLang="zh-CN" sz="3000" dirty="0" smtClean="0">
              <a:latin typeface="宋体" pitchFamily="2" charset="-122"/>
              <a:ea typeface="宋体" pitchFamily="2" charset="-122"/>
            </a:endParaRPr>
          </a:p>
          <a:p>
            <a:endParaRPr lang="zh-CN" altLang="en-US" dirty="0"/>
          </a:p>
        </p:txBody>
      </p:sp>
      <p:pic>
        <p:nvPicPr>
          <p:cNvPr id="5" name="图片 4"/>
          <p:cNvPicPr/>
          <p:nvPr/>
        </p:nvPicPr>
        <p:blipFill>
          <a:blip r:embed="rId2"/>
          <a:stretch>
            <a:fillRect/>
          </a:stretch>
        </p:blipFill>
        <p:spPr>
          <a:xfrm>
            <a:off x="8354803" y="804862"/>
            <a:ext cx="3059432" cy="1638794"/>
          </a:xfrm>
          <a:prstGeom prst="rect">
            <a:avLst/>
          </a:prstGeom>
        </p:spPr>
      </p:pic>
      <p:pic>
        <p:nvPicPr>
          <p:cNvPr id="6" name="图片 5"/>
          <p:cNvPicPr/>
          <p:nvPr/>
        </p:nvPicPr>
        <p:blipFill>
          <a:blip r:embed="rId3"/>
          <a:stretch>
            <a:fillRect/>
          </a:stretch>
        </p:blipFill>
        <p:spPr>
          <a:xfrm>
            <a:off x="8518497" y="2649022"/>
            <a:ext cx="2732043" cy="1828386"/>
          </a:xfrm>
          <a:prstGeom prst="rect">
            <a:avLst/>
          </a:prstGeom>
        </p:spPr>
      </p:pic>
      <p:pic>
        <p:nvPicPr>
          <p:cNvPr id="14" name="图片 13"/>
          <p:cNvPicPr/>
          <p:nvPr/>
        </p:nvPicPr>
        <p:blipFill>
          <a:blip r:embed="rId4"/>
          <a:stretch>
            <a:fillRect/>
          </a:stretch>
        </p:blipFill>
        <p:spPr>
          <a:xfrm>
            <a:off x="8193481" y="4663450"/>
            <a:ext cx="3640383" cy="1579695"/>
          </a:xfrm>
          <a:prstGeom prst="rect">
            <a:avLst/>
          </a:prstGeom>
        </p:spPr>
      </p:pic>
    </p:spTree>
    <p:extLst>
      <p:ext uri="{BB962C8B-B14F-4D97-AF65-F5344CB8AC3E}">
        <p14:creationId xmlns:p14="http://schemas.microsoft.com/office/powerpoint/2010/main" val="15189210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dirty="0"/>
              <a:t>三、台虎钳装配图的画法</a:t>
            </a:r>
            <a:br>
              <a:rPr lang="zh-CN" altLang="zh-CN" dirty="0"/>
            </a:br>
            <a:endParaRPr lang="zh-CN" altLang="en-US" dirty="0"/>
          </a:p>
        </p:txBody>
      </p:sp>
      <p:sp>
        <p:nvSpPr>
          <p:cNvPr id="3" name="内容占位符 2"/>
          <p:cNvSpPr>
            <a:spLocks noGrp="1"/>
          </p:cNvSpPr>
          <p:nvPr>
            <p:ph idx="1"/>
          </p:nvPr>
        </p:nvSpPr>
        <p:spPr>
          <a:xfrm>
            <a:off x="267964" y="1019537"/>
            <a:ext cx="6149614" cy="5624544"/>
          </a:xfrm>
        </p:spPr>
        <p:txBody>
          <a:bodyPr>
            <a:normAutofit fontScale="62500" lnSpcReduction="20000"/>
          </a:bodyPr>
          <a:lstStyle/>
          <a:p>
            <a:pPr>
              <a:lnSpc>
                <a:spcPct val="110000"/>
              </a:lnSpc>
            </a:pPr>
            <a:r>
              <a:rPr lang="en-US" altLang="zh-CN" sz="3200" dirty="0"/>
              <a:t>1</a:t>
            </a:r>
            <a:r>
              <a:rPr lang="zh-CN" altLang="zh-CN" sz="3200" dirty="0"/>
              <a:t>．台虎钳装配图的表达方案</a:t>
            </a:r>
          </a:p>
          <a:p>
            <a:pPr>
              <a:lnSpc>
                <a:spcPct val="110000"/>
              </a:lnSpc>
            </a:pPr>
            <a:r>
              <a:rPr lang="en-US" altLang="zh-CN" sz="3200" dirty="0"/>
              <a:t>    </a:t>
            </a:r>
            <a:r>
              <a:rPr lang="zh-CN" altLang="zh-CN" sz="3200" dirty="0"/>
              <a:t>从部件的装配示意图及拆卸过程可以看出，11种零件中有6种零件集中装配在螺杆8上，并且该部件为前后对称结构。因此，可通过沿螺杆轴线剖开部件得到全剖的主视图。这样，其中10种零件在主视图上均可表达出来，并且能够将零件之间的装配关系、相互位置以及工作原理清晰地表达出来。左端圆锥销连接处可再采用局部剖视图表达出装配连接关系。</a:t>
            </a:r>
          </a:p>
          <a:p>
            <a:pPr>
              <a:lnSpc>
                <a:spcPct val="110000"/>
              </a:lnSpc>
            </a:pPr>
            <a:r>
              <a:rPr lang="en-US" altLang="zh-CN" sz="3200" dirty="0"/>
              <a:t>    </a:t>
            </a:r>
            <a:r>
              <a:rPr lang="zh-CN" altLang="zh-CN" sz="3200" dirty="0"/>
              <a:t>左视图可将螺母轴线及活动钳身放置在固定钳身上安装孔的轴线位置，然后取半剖画出。这样，半个剖视图上便表达了固定钳身1、活动钳身4、螺钉3、螺母9之间的装配连接关系，同时表达了虎钳一个方向的外形，因此内、外形状均可表达出来。俯视图可取外形图，侧重表达台虎钳的外形，其次，在外形图上取局部视图，表达出钳口板的螺钉连接关系。</a:t>
            </a:r>
          </a:p>
          <a:p>
            <a:pPr>
              <a:lnSpc>
                <a:spcPct val="110000"/>
              </a:lnSpc>
            </a:pPr>
            <a:r>
              <a:rPr lang="en-US" altLang="zh-CN" sz="3200" dirty="0"/>
              <a:t>    </a:t>
            </a:r>
            <a:r>
              <a:rPr lang="zh-CN" altLang="zh-CN" sz="3200" dirty="0"/>
              <a:t>另外，主视图和俯视图也应将螺母及活动钳身放置在与左视图相同的位置画出，以保证视图之间的投影对应关系。图为台虎钳装配图，仅供参考。</a:t>
            </a:r>
          </a:p>
          <a:p>
            <a:endParaRPr lang="zh-CN" altLang="en-US" dirty="0"/>
          </a:p>
        </p:txBody>
      </p:sp>
      <p:pic>
        <p:nvPicPr>
          <p:cNvPr id="4" name="图片 3" descr="19"/>
          <p:cNvPicPr/>
          <p:nvPr/>
        </p:nvPicPr>
        <p:blipFill>
          <a:blip r:embed="rId2">
            <a:extLst>
              <a:ext uri="{28A0092B-C50C-407E-A947-70E740481C1C}">
                <a14:useLocalDpi xmlns:a14="http://schemas.microsoft.com/office/drawing/2010/main" val="0"/>
              </a:ext>
            </a:extLst>
          </a:blip>
          <a:srcRect t="19028" r="35803" b="18852"/>
          <a:stretch>
            <a:fillRect/>
          </a:stretch>
        </p:blipFill>
        <p:spPr>
          <a:xfrm rot="5400000">
            <a:off x="6623275" y="654536"/>
            <a:ext cx="5146287" cy="5473792"/>
          </a:xfrm>
          <a:prstGeom prst="rect">
            <a:avLst/>
          </a:prstGeom>
          <a:noFill/>
          <a:ln>
            <a:noFill/>
          </a:ln>
        </p:spPr>
      </p:pic>
    </p:spTree>
    <p:extLst>
      <p:ext uri="{BB962C8B-B14F-4D97-AF65-F5344CB8AC3E}">
        <p14:creationId xmlns:p14="http://schemas.microsoft.com/office/powerpoint/2010/main" val="37618106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0242" y="1011147"/>
            <a:ext cx="11756257" cy="4813478"/>
          </a:xfrm>
        </p:spPr>
        <p:txBody>
          <a:bodyPr>
            <a:normAutofit fontScale="85000" lnSpcReduction="20000"/>
          </a:bodyPr>
          <a:lstStyle/>
          <a:p>
            <a:pPr>
              <a:lnSpc>
                <a:spcPct val="110000"/>
              </a:lnSpc>
            </a:pPr>
            <a:r>
              <a:rPr lang="en-US" altLang="zh-CN" sz="2400" dirty="0"/>
              <a:t>2.</a:t>
            </a:r>
            <a:r>
              <a:rPr lang="zh-CN" altLang="zh-CN" sz="2400" dirty="0"/>
              <a:t>台虎钳装配图上的尺寸标注</a:t>
            </a:r>
          </a:p>
          <a:p>
            <a:pPr>
              <a:lnSpc>
                <a:spcPct val="110000"/>
              </a:lnSpc>
            </a:pPr>
            <a:r>
              <a:rPr lang="zh-CN" altLang="zh-CN" sz="2400" dirty="0"/>
              <a:t>(1)特性尺寸。两钳口板之间的开闭距离用以表示虎钳的规格，因此应注出其尺寸，而且应以0～xx的形式注出。</a:t>
            </a:r>
          </a:p>
          <a:p>
            <a:pPr>
              <a:lnSpc>
                <a:spcPct val="110000"/>
              </a:lnSpc>
            </a:pPr>
            <a:r>
              <a:rPr lang="zh-CN" altLang="zh-CN" sz="2400" dirty="0"/>
              <a:t>(2)装配尺寸。螺杆8与固定钳身1的左右两端孔配合；活动钳身4与固定钳身1在宽度方向有配合；螺母9上部与活动钳身的孔之间有配合；圆环6与螺杆8之间有配合。这些相互配合或者相对位置有要求的部位均应考虑注出装配尺寸,建议均采用H8/f7。</a:t>
            </a:r>
          </a:p>
          <a:p>
            <a:pPr>
              <a:lnSpc>
                <a:spcPct val="110000"/>
              </a:lnSpc>
            </a:pPr>
            <a:r>
              <a:rPr lang="zh-CN" altLang="zh-CN" sz="2400" dirty="0"/>
              <a:t>(3)外形尺寸。虎钳总体的长、宽、高尺寸。</a:t>
            </a:r>
          </a:p>
          <a:p>
            <a:pPr>
              <a:lnSpc>
                <a:spcPct val="110000"/>
              </a:lnSpc>
            </a:pPr>
            <a:r>
              <a:rPr lang="zh-CN" altLang="zh-CN" sz="2400" dirty="0"/>
              <a:t>(4)安装尺寸。虎钳是固定在机床上的，因此应注出安装孔的有关尺寸。</a:t>
            </a:r>
          </a:p>
          <a:p>
            <a:pPr>
              <a:lnSpc>
                <a:spcPct val="110000"/>
              </a:lnSpc>
            </a:pPr>
            <a:r>
              <a:rPr lang="zh-CN" altLang="zh-CN" sz="2400" dirty="0"/>
              <a:t>(5)其它重要尺寸。在设计过程中，经计算或选定的重要尺寸。如螺杆轴线到底面的距离等。</a:t>
            </a:r>
            <a:endParaRPr lang="en-US" altLang="zh-CN" sz="2400" dirty="0"/>
          </a:p>
          <a:p>
            <a:pPr>
              <a:lnSpc>
                <a:spcPct val="110000"/>
              </a:lnSpc>
            </a:pPr>
            <a:r>
              <a:rPr lang="zh-CN" altLang="zh-CN" sz="2400" dirty="0"/>
              <a:t>3.台虎钳的技术要求</a:t>
            </a:r>
          </a:p>
          <a:p>
            <a:pPr>
              <a:lnSpc>
                <a:spcPct val="110000"/>
              </a:lnSpc>
            </a:pPr>
            <a:r>
              <a:rPr lang="zh-CN" altLang="zh-CN" sz="2400" dirty="0"/>
              <a:t>(1)活动钳身移动应灵活，不得摇摆。</a:t>
            </a:r>
          </a:p>
          <a:p>
            <a:pPr>
              <a:lnSpc>
                <a:spcPct val="110000"/>
              </a:lnSpc>
            </a:pPr>
            <a:r>
              <a:rPr lang="zh-CN" altLang="zh-CN" sz="2400" dirty="0"/>
              <a:t>(2)装配后，两钳口板的夹紧表面应相互平行；钳口板上的连接螺钉头部不得伸出其表面。</a:t>
            </a:r>
          </a:p>
          <a:p>
            <a:pPr>
              <a:lnSpc>
                <a:spcPct val="110000"/>
              </a:lnSpc>
            </a:pPr>
            <a:r>
              <a:rPr lang="zh-CN" altLang="zh-CN" sz="2400" dirty="0"/>
              <a:t>(3)夹紧工件后不允许自行松开工件。</a:t>
            </a:r>
          </a:p>
          <a:p>
            <a:endParaRPr lang="zh-CN" altLang="zh-CN" sz="2400" dirty="0">
              <a:latin typeface="宋体" pitchFamily="2" charset="-122"/>
              <a:ea typeface="宋体" pitchFamily="2" charset="-122"/>
            </a:endParaRPr>
          </a:p>
          <a:p>
            <a:endParaRPr lang="zh-CN" altLang="en-US" dirty="0"/>
          </a:p>
        </p:txBody>
      </p:sp>
    </p:spTree>
    <p:extLst>
      <p:ext uri="{BB962C8B-B14F-4D97-AF65-F5344CB8AC3E}">
        <p14:creationId xmlns:p14="http://schemas.microsoft.com/office/powerpoint/2010/main" val="4221213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dirty="0"/>
              <a:t>四、台虎钳零件图的画法</a:t>
            </a:r>
            <a:br>
              <a:rPr lang="zh-CN" altLang="zh-CN" dirty="0"/>
            </a:br>
            <a:endParaRPr lang="zh-CN" altLang="en-US" dirty="0"/>
          </a:p>
        </p:txBody>
      </p:sp>
      <p:sp>
        <p:nvSpPr>
          <p:cNvPr id="3" name="内容占位符 2"/>
          <p:cNvSpPr>
            <a:spLocks noGrp="1"/>
          </p:cNvSpPr>
          <p:nvPr>
            <p:ph idx="1"/>
          </p:nvPr>
        </p:nvSpPr>
        <p:spPr>
          <a:xfrm>
            <a:off x="662246" y="1011147"/>
            <a:ext cx="10865776" cy="4813478"/>
          </a:xfrm>
        </p:spPr>
        <p:txBody>
          <a:bodyPr>
            <a:normAutofit lnSpcReduction="10000"/>
          </a:bodyPr>
          <a:lstStyle/>
          <a:p>
            <a:r>
              <a:rPr lang="zh-CN" altLang="zh-CN" dirty="0"/>
              <a:t>1.固定钳身</a:t>
            </a:r>
          </a:p>
          <a:p>
            <a:r>
              <a:rPr lang="zh-CN" altLang="zh-CN" dirty="0"/>
              <a:t>    固定钳身的表达方案可参考装配图的方案。固定钳身左、右两轴孔是用以支承螺杆，螺母及活动钳身通过螺杆带动并沿螺杆轴线左右移动。因此，两孔轴线应有同轴度要求，建议选用0.04mm；并且，两孔均应有尺寸公差的要求，关于两孔尺寸公差的标注可参阅装配图的尺寸标注。为了保证螺母的正常移动，固定钳身左、右两孔轴线到下方凹槽顶面的尺寸应有尺寸公差要求，建议选用f8。各配合面及接触面均应考虑有尺寸公差的要求，可参阅装配图的尺寸标注。</a:t>
            </a:r>
          </a:p>
          <a:p>
            <a:r>
              <a:rPr lang="en-US" altLang="zh-CN" dirty="0"/>
              <a:t>2.</a:t>
            </a:r>
            <a:r>
              <a:rPr lang="zh-CN" altLang="zh-CN" dirty="0"/>
              <a:t>活动钳身</a:t>
            </a:r>
          </a:p>
          <a:p>
            <a:r>
              <a:rPr lang="en-US" altLang="zh-CN" dirty="0"/>
              <a:t>     </a:t>
            </a:r>
            <a:r>
              <a:rPr lang="zh-CN" altLang="zh-CN" dirty="0"/>
              <a:t>在表达活动钳身时，可将其装钳口板的表面移至后方位置放置。主视图采用半剖，内外形状均可表达；左视图通过左右对称平面取全剖视图，重点表达内部结构形状；俯视图为外形图， 并取局部剖视图表达螺钉孔的内部形状。各配合表面均应标注尺寸公差的要求，可参阅装配图的尺寸标注。</a:t>
            </a:r>
          </a:p>
          <a:p>
            <a:r>
              <a:rPr lang="en-US" altLang="zh-CN" dirty="0"/>
              <a:t>3.</a:t>
            </a:r>
            <a:r>
              <a:rPr lang="zh-CN" altLang="zh-CN" dirty="0"/>
              <a:t>螺杆</a:t>
            </a:r>
          </a:p>
          <a:p>
            <a:r>
              <a:rPr lang="zh-CN" altLang="zh-CN" dirty="0"/>
              <a:t>螺杆为典型的轴类零件，可根据轴类零件的图例确定表达方案。螺杆上的螺纹为矩形螺纹，应用局部放大图表示其牙型并标注全部尺寸；螺杆右端为方榫，应用移出断面图表示其断面形状并标注其尺寸；螺杆左端有圆锥销孔，应用局部剖视图表达并注明“配作”。</a:t>
            </a:r>
          </a:p>
          <a:p>
            <a:r>
              <a:rPr lang="zh-CN" altLang="zh-CN" dirty="0"/>
              <a:t>有关尺寸公差与几何公差的要求可参阅装配图的尺寸标注及固定钳身的内容</a:t>
            </a:r>
            <a:r>
              <a:rPr lang="zh-CN" altLang="en-US" dirty="0"/>
              <a:t>。</a:t>
            </a:r>
            <a:endParaRPr lang="zh-CN" altLang="zh-CN" dirty="0"/>
          </a:p>
          <a:p>
            <a:endParaRPr lang="zh-CN" altLang="en-US" dirty="0"/>
          </a:p>
        </p:txBody>
      </p:sp>
    </p:spTree>
    <p:extLst>
      <p:ext uri="{BB962C8B-B14F-4D97-AF65-F5344CB8AC3E}">
        <p14:creationId xmlns:p14="http://schemas.microsoft.com/office/powerpoint/2010/main" val="2900836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584" y="1029496"/>
            <a:ext cx="10865776" cy="4813478"/>
          </a:xfrm>
        </p:spPr>
        <p:txBody>
          <a:bodyPr/>
          <a:lstStyle/>
          <a:p>
            <a:r>
              <a:rPr lang="zh-CN" altLang="zh-CN" dirty="0"/>
              <a:t>4.螺母</a:t>
            </a:r>
          </a:p>
          <a:p>
            <a:r>
              <a:rPr lang="zh-CN" altLang="zh-CN" dirty="0"/>
              <a:t>螺母的主视图可按工作位置放置，并选用全剖视图，重点表达内部形状；左视图为外形图，重点表达外部形状。螺母与螺杆是旋合的，因此也应用局部放大图表示其牙型，并标注尺寸，如</a:t>
            </a:r>
            <a:r>
              <a:rPr lang="zh-CN" altLang="zh-CN" dirty="0" smtClean="0"/>
              <a:t>图所</a:t>
            </a:r>
            <a:r>
              <a:rPr lang="zh-CN" altLang="zh-CN" dirty="0"/>
              <a:t>示</a:t>
            </a:r>
            <a:r>
              <a:rPr lang="zh-CN" altLang="zh-CN" dirty="0" smtClean="0"/>
              <a:t>。</a:t>
            </a:r>
            <a:endParaRPr lang="en-US" altLang="zh-CN" dirty="0" smtClean="0"/>
          </a:p>
          <a:p>
            <a:endParaRPr lang="en-US" altLang="zh-CN" dirty="0" smtClean="0"/>
          </a:p>
          <a:p>
            <a:endParaRPr lang="en-US" altLang="zh-CN" dirty="0"/>
          </a:p>
          <a:p>
            <a:endParaRPr lang="en-US" altLang="zh-CN" dirty="0" smtClean="0"/>
          </a:p>
          <a:p>
            <a:endParaRPr lang="en-US" altLang="zh-CN" dirty="0" smtClean="0"/>
          </a:p>
          <a:p>
            <a:endParaRPr lang="zh-CN" altLang="zh-CN" dirty="0"/>
          </a:p>
          <a:p>
            <a:r>
              <a:rPr lang="zh-CN" altLang="zh-CN" dirty="0" smtClean="0"/>
              <a:t>为</a:t>
            </a:r>
            <a:r>
              <a:rPr lang="zh-CN" altLang="zh-CN" dirty="0"/>
              <a:t>保证螺母的正常移动，螺母下部长方形块的上表面与螺孔轴相互位置应标注尺寸公差的要求，建议选用</a:t>
            </a:r>
            <a:r>
              <a:rPr lang="en-US" altLang="zh-CN" dirty="0"/>
              <a:t>H</a:t>
            </a:r>
            <a:r>
              <a:rPr lang="zh-CN" altLang="zh-CN" dirty="0"/>
              <a:t>8。</a:t>
            </a:r>
          </a:p>
          <a:p>
            <a:r>
              <a:rPr lang="zh-CN" altLang="zh-CN" dirty="0"/>
              <a:t>对于以上零件各个表面均应考虑表面粗糙度要求，对于主要配合面及接触面，其表面粗糙度建议选Ra1～1.6μm，其它加工面取</a:t>
            </a:r>
            <a:r>
              <a:rPr lang="en-US" altLang="zh-CN" dirty="0"/>
              <a:t>Ra</a:t>
            </a:r>
            <a:r>
              <a:rPr lang="zh-CN" altLang="zh-CN" dirty="0"/>
              <a:t>3.2μm或</a:t>
            </a:r>
            <a:r>
              <a:rPr lang="en-US" altLang="zh-CN" dirty="0"/>
              <a:t>Ra6.3</a:t>
            </a:r>
            <a:r>
              <a:rPr lang="zh-CN" altLang="zh-CN" dirty="0"/>
              <a:t>μm，不加工表面为毛坯面。</a:t>
            </a:r>
          </a:p>
          <a:p>
            <a:endParaRPr lang="zh-CN" altLang="en-US" dirty="0"/>
          </a:p>
        </p:txBody>
      </p:sp>
      <p:pic>
        <p:nvPicPr>
          <p:cNvPr id="4" name="图片 3"/>
          <p:cNvPicPr/>
          <p:nvPr/>
        </p:nvPicPr>
        <p:blipFill>
          <a:blip r:embed="rId2"/>
          <a:stretch>
            <a:fillRect/>
          </a:stretch>
        </p:blipFill>
        <p:spPr>
          <a:xfrm>
            <a:off x="2087244" y="2473893"/>
            <a:ext cx="6772977" cy="1924685"/>
          </a:xfrm>
          <a:prstGeom prst="rect">
            <a:avLst/>
          </a:prstGeom>
        </p:spPr>
      </p:pic>
    </p:spTree>
    <p:extLst>
      <p:ext uri="{BB962C8B-B14F-4D97-AF65-F5344CB8AC3E}">
        <p14:creationId xmlns:p14="http://schemas.microsoft.com/office/powerpoint/2010/main" val="13545917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dirty="0"/>
              <a:t>任务实施</a:t>
            </a:r>
            <a:r>
              <a:rPr lang="zh-CN" altLang="zh-CN" dirty="0"/>
              <a:t/>
            </a:r>
            <a:br>
              <a:rPr lang="zh-CN" altLang="zh-CN" dirty="0"/>
            </a:br>
            <a:endParaRPr lang="zh-CN" altLang="en-US" dirty="0"/>
          </a:p>
        </p:txBody>
      </p:sp>
      <p:sp>
        <p:nvSpPr>
          <p:cNvPr id="3" name="内容占位符 2"/>
          <p:cNvSpPr>
            <a:spLocks noGrp="1"/>
          </p:cNvSpPr>
          <p:nvPr>
            <p:ph idx="1"/>
          </p:nvPr>
        </p:nvSpPr>
        <p:spPr>
          <a:xfrm>
            <a:off x="853249" y="1229710"/>
            <a:ext cx="7171390" cy="4813478"/>
          </a:xfrm>
        </p:spPr>
        <p:txBody>
          <a:bodyPr>
            <a:normAutofit/>
          </a:bodyPr>
          <a:lstStyle/>
          <a:p>
            <a:r>
              <a:rPr lang="zh-CN" altLang="zh-CN" dirty="0"/>
              <a:t>台虎钳的测绘操作步骤具体如下。</a:t>
            </a:r>
          </a:p>
          <a:p>
            <a:pPr lvl="0"/>
            <a:r>
              <a:rPr lang="zh-CN" altLang="zh-CN" dirty="0"/>
              <a:t>测绘工具的选择与使用</a:t>
            </a:r>
          </a:p>
          <a:p>
            <a:r>
              <a:rPr lang="zh-CN" altLang="zh-CN" dirty="0"/>
              <a:t>台虎钳各部分尺寸的测量用到的测量器具包括游标卡尺、千分尺、直尺、圆角规等。</a:t>
            </a:r>
          </a:p>
          <a:p>
            <a:r>
              <a:rPr lang="zh-CN" altLang="zh-CN" dirty="0"/>
              <a:t>二、拆卸台虎钳各个部分</a:t>
            </a:r>
          </a:p>
          <a:p>
            <a:r>
              <a:rPr lang="zh-CN" altLang="zh-CN" dirty="0"/>
              <a:t>台虎钳的拆卸顺序为：用弹簧卡钳夹住螺钉3顶面的两个小孔，旋出螺钉3后，活动钳身4即可取下。拔出左端圆锥销7，卸下圆环6、垫圈5，然后旋转螺杆8，待螺母9松开后，从固定钳身1的右端抽出螺杆，从固定钳身的下面取出螺母。拧开小螺钉10，即可取下钳口板。</a:t>
            </a:r>
          </a:p>
          <a:p>
            <a:r>
              <a:rPr lang="zh-CN" altLang="zh-CN" dirty="0"/>
              <a:t>拆卸时应边拆卸边记录，拆卸记录如</a:t>
            </a:r>
            <a:r>
              <a:rPr lang="zh-CN" altLang="zh-CN" dirty="0" smtClean="0"/>
              <a:t>表所</a:t>
            </a:r>
            <a:r>
              <a:rPr lang="zh-CN" altLang="zh-CN" dirty="0"/>
              <a:t>示。如果装配示意图未能在拆卸前完成，还应在拆卸的同时完成装配示意图。</a:t>
            </a:r>
          </a:p>
          <a:p>
            <a:endParaRPr lang="zh-CN" altLang="en-US" dirty="0"/>
          </a:p>
        </p:txBody>
      </p:sp>
      <p:pic>
        <p:nvPicPr>
          <p:cNvPr id="4" name="内容占位符 3"/>
          <p:cNvPicPr>
            <a:picLocks/>
          </p:cNvPicPr>
          <p:nvPr/>
        </p:nvPicPr>
        <p:blipFill>
          <a:blip r:embed="rId2"/>
          <a:stretch>
            <a:fillRect/>
          </a:stretch>
        </p:blipFill>
        <p:spPr>
          <a:xfrm>
            <a:off x="8247788" y="1466193"/>
            <a:ext cx="3944212" cy="4153484"/>
          </a:xfrm>
          <a:prstGeom prst="rect">
            <a:avLst/>
          </a:prstGeom>
        </p:spPr>
      </p:pic>
    </p:spTree>
    <p:extLst>
      <p:ext uri="{BB962C8B-B14F-4D97-AF65-F5344CB8AC3E}">
        <p14:creationId xmlns:p14="http://schemas.microsoft.com/office/powerpoint/2010/main" val="377767510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onsolas"/>
        <a:ea typeface="微软雅黑"/>
        <a:cs typeface=""/>
      </a:majorFont>
      <a:minorFont>
        <a:latin typeface="Verdana"/>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TotalTime>
  <Words>3496</Words>
  <Application>Microsoft Office PowerPoint</Application>
  <PresentationFormat>自定义</PresentationFormat>
  <Paragraphs>97</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PowerPoint 演示文稿</vt:lpstr>
      <vt:lpstr>任务一 台虎钳的测量与草绘</vt:lpstr>
      <vt:lpstr>一、台虎钳的结构及工作原理</vt:lpstr>
      <vt:lpstr>二、台虎钳的装配示意图 </vt:lpstr>
      <vt:lpstr>三、台虎钳装配图的画法 </vt:lpstr>
      <vt:lpstr>PowerPoint 演示文稿</vt:lpstr>
      <vt:lpstr>四、台虎钳零件图的画法 </vt:lpstr>
      <vt:lpstr>PowerPoint 演示文稿</vt:lpstr>
      <vt:lpstr>任务实施 </vt:lpstr>
      <vt:lpstr>PowerPoint 演示文稿</vt:lpstr>
      <vt:lpstr>三、了解和分析零件 </vt:lpstr>
      <vt:lpstr>五、根据优化数据绘制台虎钳零件草图 </vt:lpstr>
      <vt:lpstr>PowerPoint 演示文稿</vt:lpstr>
      <vt:lpstr>2.测绘活动钳身</vt:lpstr>
      <vt:lpstr>PowerPoint 演示文稿</vt:lpstr>
      <vt:lpstr>PowerPoint 演示文稿</vt:lpstr>
      <vt:lpstr>（二）绘制台虎钳装配图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1</cp:lastModifiedBy>
  <cp:revision>35</cp:revision>
  <dcterms:created xsi:type="dcterms:W3CDTF">2022-09-09T23:31:43Z</dcterms:created>
  <dcterms:modified xsi:type="dcterms:W3CDTF">2022-10-25T02:33:20Z</dcterms:modified>
</cp:coreProperties>
</file>